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6" r:id="rId2"/>
    <p:sldId id="352" r:id="rId3"/>
    <p:sldId id="351" r:id="rId4"/>
    <p:sldId id="305" r:id="rId5"/>
    <p:sldId id="339" r:id="rId6"/>
    <p:sldId id="340" r:id="rId7"/>
    <p:sldId id="341" r:id="rId8"/>
    <p:sldId id="342" r:id="rId9"/>
    <p:sldId id="343" r:id="rId10"/>
    <p:sldId id="337" r:id="rId11"/>
    <p:sldId id="344" r:id="rId12"/>
    <p:sldId id="345" r:id="rId13"/>
    <p:sldId id="346" r:id="rId14"/>
    <p:sldId id="353" r:id="rId15"/>
    <p:sldId id="338" r:id="rId16"/>
    <p:sldId id="347" r:id="rId17"/>
    <p:sldId id="348" r:id="rId18"/>
    <p:sldId id="349" r:id="rId19"/>
    <p:sldId id="354" r:id="rId20"/>
    <p:sldId id="350"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F7964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46" autoAdjust="0"/>
    <p:restoredTop sz="93817" autoAdjust="0"/>
  </p:normalViewPr>
  <p:slideViewPr>
    <p:cSldViewPr>
      <p:cViewPr varScale="1">
        <p:scale>
          <a:sx n="67" d="100"/>
          <a:sy n="67" d="100"/>
        </p:scale>
        <p:origin x="1600" y="1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5EED8-F179-4F94-81D6-27772C01FB7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E1E4FA1-F857-47BE-9D8F-B291FF229631}">
      <dgm:prSet phldrT="[Text]" custT="1"/>
      <dgm:spPr>
        <a:solidFill>
          <a:srgbClr val="002060"/>
        </a:solidFill>
      </dgm:spPr>
      <dgm:t>
        <a:bodyPr/>
        <a:lstStyle/>
        <a:p>
          <a:pPr algn="l"/>
          <a:r>
            <a:rPr lang="en-US" sz="1800" dirty="0">
              <a:latin typeface="Adobe Ming Std L" panose="02020300000000000000" pitchFamily="18" charset="-128"/>
              <a:ea typeface="Adobe Ming Std L" panose="02020300000000000000" pitchFamily="18" charset="-128"/>
            </a:rPr>
            <a:t>Opening Remarks</a:t>
          </a:r>
          <a:endParaRPr lang="en-US" sz="1600" dirty="0">
            <a:latin typeface="Adobe Ming Std L" panose="02020300000000000000" pitchFamily="18" charset="-128"/>
            <a:ea typeface="Adobe Ming Std L" panose="02020300000000000000" pitchFamily="18" charset="-128"/>
          </a:endParaRPr>
        </a:p>
      </dgm:t>
    </dgm:pt>
    <dgm:pt modelId="{4D8A352B-BE0E-4EBF-BFAF-732E80CDD245}" type="parTrans" cxnId="{CCFF674E-7B70-40BA-84CE-48ECE1D04696}">
      <dgm:prSet/>
      <dgm:spPr/>
      <dgm:t>
        <a:bodyPr/>
        <a:lstStyle/>
        <a:p>
          <a:endParaRPr lang="en-US"/>
        </a:p>
      </dgm:t>
    </dgm:pt>
    <dgm:pt modelId="{A530C693-28D2-4806-8939-85BBA66F5845}" type="sibTrans" cxnId="{CCFF674E-7B70-40BA-84CE-48ECE1D04696}">
      <dgm:prSet/>
      <dgm:spPr/>
      <dgm:t>
        <a:bodyPr/>
        <a:lstStyle/>
        <a:p>
          <a:endParaRPr lang="en-US"/>
        </a:p>
      </dgm:t>
    </dgm:pt>
    <dgm:pt modelId="{733CA503-D059-4555-9512-FB7F4751B13C}">
      <dgm:prSet phldrT="[Text]" custT="1"/>
      <dgm:spPr>
        <a:solidFill>
          <a:srgbClr val="002060"/>
        </a:solidFill>
      </dgm:spPr>
      <dgm:t>
        <a:bodyPr/>
        <a:lstStyle/>
        <a:p>
          <a:pPr algn="l"/>
          <a:r>
            <a:rPr lang="en-US" sz="1800" dirty="0">
              <a:latin typeface="Adobe Ming Std L" panose="02020300000000000000" pitchFamily="18" charset="-128"/>
              <a:ea typeface="Adobe Ming Std L" panose="02020300000000000000" pitchFamily="18" charset="-128"/>
            </a:rPr>
            <a:t>DBE Certification</a:t>
          </a:r>
          <a:endParaRPr lang="en-US" sz="1600" dirty="0">
            <a:latin typeface="Adobe Ming Std L" panose="02020300000000000000" pitchFamily="18" charset="-128"/>
            <a:ea typeface="Adobe Ming Std L" panose="02020300000000000000" pitchFamily="18" charset="-128"/>
          </a:endParaRPr>
        </a:p>
      </dgm:t>
    </dgm:pt>
    <dgm:pt modelId="{46D065C1-0077-423E-A5CA-CF5ABBBB582A}" type="parTrans" cxnId="{C2219832-6276-433B-A38A-60B61DAD73D3}">
      <dgm:prSet/>
      <dgm:spPr/>
      <dgm:t>
        <a:bodyPr/>
        <a:lstStyle/>
        <a:p>
          <a:endParaRPr lang="en-US"/>
        </a:p>
      </dgm:t>
    </dgm:pt>
    <dgm:pt modelId="{861CA78B-3470-4E6F-9B8B-66AD5B1075BA}" type="sibTrans" cxnId="{C2219832-6276-433B-A38A-60B61DAD73D3}">
      <dgm:prSet/>
      <dgm:spPr/>
      <dgm:t>
        <a:bodyPr/>
        <a:lstStyle/>
        <a:p>
          <a:endParaRPr lang="en-US"/>
        </a:p>
      </dgm:t>
    </dgm:pt>
    <dgm:pt modelId="{A5E8D209-B923-47D6-94C2-9999EDE9815F}">
      <dgm:prSet phldrT="[Text]" custT="1"/>
      <dgm:spPr>
        <a:solidFill>
          <a:srgbClr val="002060"/>
        </a:solidFill>
      </dgm:spPr>
      <dgm:t>
        <a:bodyPr/>
        <a:lstStyle/>
        <a:p>
          <a:pPr algn="l"/>
          <a:r>
            <a:rPr lang="en-US" sz="1800" dirty="0">
              <a:latin typeface="Adobe Ming Std L" panose="02020300000000000000" pitchFamily="18" charset="-128"/>
              <a:ea typeface="Adobe Ming Std L" panose="02020300000000000000" pitchFamily="18" charset="-128"/>
            </a:rPr>
            <a:t>Procurement Services</a:t>
          </a:r>
        </a:p>
      </dgm:t>
    </dgm:pt>
    <dgm:pt modelId="{20107D8A-459A-4EAF-A3C3-0D57688AA521}" type="parTrans" cxnId="{4F4140DB-DC0E-4B87-9682-98D209C1FE76}">
      <dgm:prSet/>
      <dgm:spPr/>
      <dgm:t>
        <a:bodyPr/>
        <a:lstStyle/>
        <a:p>
          <a:endParaRPr lang="en-US"/>
        </a:p>
      </dgm:t>
    </dgm:pt>
    <dgm:pt modelId="{3C2237D7-3692-4B8F-B4BB-2AA54FA66881}" type="sibTrans" cxnId="{4F4140DB-DC0E-4B87-9682-98D209C1FE76}">
      <dgm:prSet/>
      <dgm:spPr/>
      <dgm:t>
        <a:bodyPr/>
        <a:lstStyle/>
        <a:p>
          <a:endParaRPr lang="en-US"/>
        </a:p>
      </dgm:t>
    </dgm:pt>
    <dgm:pt modelId="{0E204649-563A-453A-8556-46B16EA79052}">
      <dgm:prSet custT="1"/>
      <dgm:spPr>
        <a:solidFill>
          <a:srgbClr val="002060"/>
        </a:solidFill>
      </dgm:spPr>
      <dgm:t>
        <a:bodyPr/>
        <a:lstStyle/>
        <a:p>
          <a:pPr algn="l"/>
          <a:r>
            <a:rPr lang="en-US" sz="1800" dirty="0">
              <a:latin typeface="Adobe Ming Std L" panose="02020300000000000000" pitchFamily="18" charset="-128"/>
              <a:ea typeface="Adobe Ming Std L" panose="02020300000000000000" pitchFamily="18" charset="-128"/>
            </a:rPr>
            <a:t>DBE Compliance 	</a:t>
          </a:r>
        </a:p>
      </dgm:t>
    </dgm:pt>
    <dgm:pt modelId="{79ACAFF7-C423-4E39-AD77-878078FCB19F}" type="parTrans" cxnId="{D0733D7E-DE34-468B-92BE-A140C458942C}">
      <dgm:prSet/>
      <dgm:spPr/>
      <dgm:t>
        <a:bodyPr/>
        <a:lstStyle/>
        <a:p>
          <a:endParaRPr lang="en-US"/>
        </a:p>
      </dgm:t>
    </dgm:pt>
    <dgm:pt modelId="{426C08A2-0735-45C2-8B99-E6D984D62712}" type="sibTrans" cxnId="{D0733D7E-DE34-468B-92BE-A140C458942C}">
      <dgm:prSet/>
      <dgm:spPr/>
      <dgm:t>
        <a:bodyPr/>
        <a:lstStyle/>
        <a:p>
          <a:endParaRPr lang="en-US"/>
        </a:p>
      </dgm:t>
    </dgm:pt>
    <dgm:pt modelId="{E3A3DA0F-47AD-4D8B-92C9-807457F9DA6D}">
      <dgm:prSet custT="1"/>
      <dgm:spPr>
        <a:solidFill>
          <a:srgbClr val="002060"/>
        </a:solidFill>
      </dgm:spPr>
      <dgm:t>
        <a:bodyPr/>
        <a:lstStyle/>
        <a:p>
          <a:pPr algn="l"/>
          <a:r>
            <a:rPr lang="en-US" sz="1800" dirty="0">
              <a:latin typeface="Adobe Ming Std L" panose="02020300000000000000" pitchFamily="18" charset="-128"/>
              <a:ea typeface="Adobe Ming Std L" panose="02020300000000000000" pitchFamily="18" charset="-128"/>
            </a:rPr>
            <a:t>Questions</a:t>
          </a:r>
        </a:p>
      </dgm:t>
    </dgm:pt>
    <dgm:pt modelId="{33446AB9-7B76-4F1B-9228-84544098CB24}" type="parTrans" cxnId="{C826F135-A96C-4CE3-912C-DA1E32ABDE31}">
      <dgm:prSet/>
      <dgm:spPr/>
      <dgm:t>
        <a:bodyPr/>
        <a:lstStyle/>
        <a:p>
          <a:endParaRPr lang="en-US"/>
        </a:p>
      </dgm:t>
    </dgm:pt>
    <dgm:pt modelId="{9019EB5C-47D8-4BE6-B4E7-282E66143F35}" type="sibTrans" cxnId="{C826F135-A96C-4CE3-912C-DA1E32ABDE31}">
      <dgm:prSet/>
      <dgm:spPr/>
      <dgm:t>
        <a:bodyPr/>
        <a:lstStyle/>
        <a:p>
          <a:endParaRPr lang="en-US"/>
        </a:p>
      </dgm:t>
    </dgm:pt>
    <dgm:pt modelId="{0A63DC01-391F-4911-8B5B-962B8CAECE05}">
      <dgm:prSet custT="1"/>
      <dgm:spPr>
        <a:solidFill>
          <a:srgbClr val="002060"/>
        </a:solidFill>
      </dgm:spPr>
      <dgm:t>
        <a:bodyPr/>
        <a:lstStyle/>
        <a:p>
          <a:pPr algn="l"/>
          <a:r>
            <a:rPr lang="en-US" sz="1800" dirty="0">
              <a:latin typeface="Adobe Ming Std L" panose="02020300000000000000" pitchFamily="18" charset="-128"/>
              <a:ea typeface="Adobe Ming Std L" panose="02020300000000000000" pitchFamily="18" charset="-128"/>
            </a:rPr>
            <a:t>Closing Remarks</a:t>
          </a:r>
        </a:p>
      </dgm:t>
    </dgm:pt>
    <dgm:pt modelId="{318BCAE2-EE16-4257-96F8-D78A50050EA1}" type="parTrans" cxnId="{CE6D7563-B2B2-4452-AB73-8634B6175E58}">
      <dgm:prSet/>
      <dgm:spPr/>
      <dgm:t>
        <a:bodyPr/>
        <a:lstStyle/>
        <a:p>
          <a:endParaRPr lang="en-US"/>
        </a:p>
      </dgm:t>
    </dgm:pt>
    <dgm:pt modelId="{A470DAB3-33A3-47A3-AF43-2597A0ACEB19}" type="sibTrans" cxnId="{CE6D7563-B2B2-4452-AB73-8634B6175E58}">
      <dgm:prSet/>
      <dgm:spPr/>
      <dgm:t>
        <a:bodyPr/>
        <a:lstStyle/>
        <a:p>
          <a:endParaRPr lang="en-US"/>
        </a:p>
      </dgm:t>
    </dgm:pt>
    <dgm:pt modelId="{39E94BDA-8F15-4ED9-83C4-7BE293162D49}" type="pres">
      <dgm:prSet presAssocID="{0115EED8-F179-4F94-81D6-27772C01FB74}" presName="linearFlow" presStyleCnt="0">
        <dgm:presLayoutVars>
          <dgm:dir/>
          <dgm:resizeHandles val="exact"/>
        </dgm:presLayoutVars>
      </dgm:prSet>
      <dgm:spPr/>
    </dgm:pt>
    <dgm:pt modelId="{708B5091-61C3-4BAA-ACF6-C0F0167FF986}" type="pres">
      <dgm:prSet presAssocID="{5E1E4FA1-F857-47BE-9D8F-B291FF229631}" presName="composite" presStyleCnt="0"/>
      <dgm:spPr/>
    </dgm:pt>
    <dgm:pt modelId="{8687AC30-788C-402C-B92E-1CCD539F1985}" type="pres">
      <dgm:prSet presAssocID="{5E1E4FA1-F857-47BE-9D8F-B291FF229631}" presName="imgShp" presStyleLbl="fgImgPlace1" presStyleIdx="0" presStyleCnt="6"/>
      <dgm:spPr>
        <a:blipFill>
          <a:blip xmlns:r="http://schemas.openxmlformats.org/officeDocument/2006/relationships" r:embed="rId1"/>
          <a:srcRect/>
          <a:stretch>
            <a:fillRect/>
          </a:stretch>
        </a:blipFill>
      </dgm:spPr>
    </dgm:pt>
    <dgm:pt modelId="{72A49B17-1C7F-4786-B0B8-8E4BDFEDB6AE}" type="pres">
      <dgm:prSet presAssocID="{5E1E4FA1-F857-47BE-9D8F-B291FF229631}" presName="txShp" presStyleLbl="node1" presStyleIdx="0" presStyleCnt="6" custScaleX="122340" custLinFactNeighborX="10756" custLinFactNeighborY="-24988">
        <dgm:presLayoutVars>
          <dgm:bulletEnabled val="1"/>
        </dgm:presLayoutVars>
      </dgm:prSet>
      <dgm:spPr/>
    </dgm:pt>
    <dgm:pt modelId="{F9D0FDF8-DE5A-4A31-BE7B-9D004BC9E461}" type="pres">
      <dgm:prSet presAssocID="{A530C693-28D2-4806-8939-85BBA66F5845}" presName="spacing" presStyleCnt="0"/>
      <dgm:spPr/>
    </dgm:pt>
    <dgm:pt modelId="{801BC508-2DB0-4247-BAA6-8A7E7BFB95FC}" type="pres">
      <dgm:prSet presAssocID="{733CA503-D059-4555-9512-FB7F4751B13C}" presName="composite" presStyleCnt="0"/>
      <dgm:spPr/>
    </dgm:pt>
    <dgm:pt modelId="{68F9DA04-9E40-4704-AE68-E0BD845A4DEC}" type="pres">
      <dgm:prSet presAssocID="{733CA503-D059-4555-9512-FB7F4751B13C}"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A9B05F3-76EC-40C0-9B2B-EE7DE6B46A79}" type="pres">
      <dgm:prSet presAssocID="{733CA503-D059-4555-9512-FB7F4751B13C}" presName="txShp" presStyleLbl="node1" presStyleIdx="1" presStyleCnt="6" custScaleX="122340" custLinFactNeighborX="12336" custLinFactNeighborY="-2808">
        <dgm:presLayoutVars>
          <dgm:bulletEnabled val="1"/>
        </dgm:presLayoutVars>
      </dgm:prSet>
      <dgm:spPr/>
    </dgm:pt>
    <dgm:pt modelId="{87052245-C0E3-4EC6-B69C-77865D649D74}" type="pres">
      <dgm:prSet presAssocID="{861CA78B-3470-4E6F-9B8B-66AD5B1075BA}" presName="spacing" presStyleCnt="0"/>
      <dgm:spPr/>
    </dgm:pt>
    <dgm:pt modelId="{AB9B5862-B595-4E96-A7C3-4B789169F08B}" type="pres">
      <dgm:prSet presAssocID="{A5E8D209-B923-47D6-94C2-9999EDE9815F}" presName="composite" presStyleCnt="0"/>
      <dgm:spPr/>
    </dgm:pt>
    <dgm:pt modelId="{A134BC2F-6FA0-4A62-AB52-AC7908234150}" type="pres">
      <dgm:prSet presAssocID="{A5E8D209-B923-47D6-94C2-9999EDE9815F}" presName="imgShp" presStyleLbl="fgImgPlace1" presStyleIdx="2" presStyleCnt="6"/>
      <dgm:spPr>
        <a:blipFill>
          <a:blip xmlns:r="http://schemas.openxmlformats.org/officeDocument/2006/relationships" r:embed="rId3"/>
          <a:srcRect/>
          <a:stretch>
            <a:fillRect/>
          </a:stretch>
        </a:blipFill>
      </dgm:spPr>
    </dgm:pt>
    <dgm:pt modelId="{3A85D45A-CB34-4729-A3FA-8FA30A33193B}" type="pres">
      <dgm:prSet presAssocID="{A5E8D209-B923-47D6-94C2-9999EDE9815F}" presName="txShp" presStyleLbl="node1" presStyleIdx="2" presStyleCnt="6" custScaleX="122340" custLinFactNeighborX="12336" custLinFactNeighborY="244">
        <dgm:presLayoutVars>
          <dgm:bulletEnabled val="1"/>
        </dgm:presLayoutVars>
      </dgm:prSet>
      <dgm:spPr/>
    </dgm:pt>
    <dgm:pt modelId="{C93E5C2A-4812-4D03-B8D4-AB530FD6DAED}" type="pres">
      <dgm:prSet presAssocID="{3C2237D7-3692-4B8F-B4BB-2AA54FA66881}" presName="spacing" presStyleCnt="0"/>
      <dgm:spPr/>
    </dgm:pt>
    <dgm:pt modelId="{5ADB598D-F2A0-4AA5-82CF-3A6C02D65EFD}" type="pres">
      <dgm:prSet presAssocID="{0E204649-563A-453A-8556-46B16EA79052}" presName="composite" presStyleCnt="0"/>
      <dgm:spPr/>
    </dgm:pt>
    <dgm:pt modelId="{2B2232F3-104A-423F-9ECB-567253E076E1}" type="pres">
      <dgm:prSet presAssocID="{0E204649-563A-453A-8556-46B16EA79052}" presName="imgShp" presStyleLbl="fgImgPlace1" presStyleIdx="3" presStyleCnt="6"/>
      <dgm:spPr>
        <a:blipFill>
          <a:blip xmlns:r="http://schemas.openxmlformats.org/officeDocument/2006/relationships" r:embed="rId4"/>
          <a:srcRect/>
          <a:stretch>
            <a:fillRect/>
          </a:stretch>
        </a:blipFill>
      </dgm:spPr>
    </dgm:pt>
    <dgm:pt modelId="{0660395F-C97D-4F62-834F-823841DB6BCE}" type="pres">
      <dgm:prSet presAssocID="{0E204649-563A-453A-8556-46B16EA79052}" presName="txShp" presStyleLbl="node1" presStyleIdx="3" presStyleCnt="6" custScaleX="122340" custLinFactNeighborX="12336" custLinFactNeighborY="6123">
        <dgm:presLayoutVars>
          <dgm:bulletEnabled val="1"/>
        </dgm:presLayoutVars>
      </dgm:prSet>
      <dgm:spPr/>
    </dgm:pt>
    <dgm:pt modelId="{4CBCBC23-6BAF-4B69-9A4E-B9C8DF3AAFA4}" type="pres">
      <dgm:prSet presAssocID="{426C08A2-0735-45C2-8B99-E6D984D62712}" presName="spacing" presStyleCnt="0"/>
      <dgm:spPr/>
    </dgm:pt>
    <dgm:pt modelId="{E92D5276-4FDB-4559-B3F3-A98D95C2C94B}" type="pres">
      <dgm:prSet presAssocID="{E3A3DA0F-47AD-4D8B-92C9-807457F9DA6D}" presName="composite" presStyleCnt="0"/>
      <dgm:spPr/>
    </dgm:pt>
    <dgm:pt modelId="{0600B516-0657-4635-91C4-225C57BD8A7D}" type="pres">
      <dgm:prSet presAssocID="{E3A3DA0F-47AD-4D8B-92C9-807457F9DA6D}"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7345BABB-F8E4-40FB-B8C9-E98695BF6F51}" type="pres">
      <dgm:prSet presAssocID="{E3A3DA0F-47AD-4D8B-92C9-807457F9DA6D}" presName="txShp" presStyleLbl="node1" presStyleIdx="4" presStyleCnt="6" custScaleX="122340" custLinFactNeighborX="12336" custLinFactNeighborY="1266">
        <dgm:presLayoutVars>
          <dgm:bulletEnabled val="1"/>
        </dgm:presLayoutVars>
      </dgm:prSet>
      <dgm:spPr/>
    </dgm:pt>
    <dgm:pt modelId="{E4A47BD6-D42B-435D-AD47-D0E88FF474D8}" type="pres">
      <dgm:prSet presAssocID="{9019EB5C-47D8-4BE6-B4E7-282E66143F35}" presName="spacing" presStyleCnt="0"/>
      <dgm:spPr/>
    </dgm:pt>
    <dgm:pt modelId="{FAD24DE1-3A6F-45E6-BFA1-5C60CF414DB3}" type="pres">
      <dgm:prSet presAssocID="{0A63DC01-391F-4911-8B5B-962B8CAECE05}" presName="composite" presStyleCnt="0"/>
      <dgm:spPr/>
    </dgm:pt>
    <dgm:pt modelId="{42BA14FF-F624-4A96-A86F-87A0D40A9482}" type="pres">
      <dgm:prSet presAssocID="{0A63DC01-391F-4911-8B5B-962B8CAECE05}"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85ECB773-4F20-496E-AFC6-07B97A4B1D0A}" type="pres">
      <dgm:prSet presAssocID="{0A63DC01-391F-4911-8B5B-962B8CAECE05}" presName="txShp" presStyleLbl="node1" presStyleIdx="5" presStyleCnt="6" custScaleX="122340" custLinFactY="100000" custLinFactNeighborX="11469" custLinFactNeighborY="145984">
        <dgm:presLayoutVars>
          <dgm:bulletEnabled val="1"/>
        </dgm:presLayoutVars>
      </dgm:prSet>
      <dgm:spPr/>
    </dgm:pt>
  </dgm:ptLst>
  <dgm:cxnLst>
    <dgm:cxn modelId="{C2219832-6276-433B-A38A-60B61DAD73D3}" srcId="{0115EED8-F179-4F94-81D6-27772C01FB74}" destId="{733CA503-D059-4555-9512-FB7F4751B13C}" srcOrd="1" destOrd="0" parTransId="{46D065C1-0077-423E-A5CA-CF5ABBBB582A}" sibTransId="{861CA78B-3470-4E6F-9B8B-66AD5B1075BA}"/>
    <dgm:cxn modelId="{C826F135-A96C-4CE3-912C-DA1E32ABDE31}" srcId="{0115EED8-F179-4F94-81D6-27772C01FB74}" destId="{E3A3DA0F-47AD-4D8B-92C9-807457F9DA6D}" srcOrd="4" destOrd="0" parTransId="{33446AB9-7B76-4F1B-9228-84544098CB24}" sibTransId="{9019EB5C-47D8-4BE6-B4E7-282E66143F35}"/>
    <dgm:cxn modelId="{145A695E-966E-4539-9250-E451BEE183E2}" type="presOf" srcId="{0115EED8-F179-4F94-81D6-27772C01FB74}" destId="{39E94BDA-8F15-4ED9-83C4-7BE293162D49}" srcOrd="0" destOrd="0" presId="urn:microsoft.com/office/officeart/2005/8/layout/vList3"/>
    <dgm:cxn modelId="{CE6D7563-B2B2-4452-AB73-8634B6175E58}" srcId="{0115EED8-F179-4F94-81D6-27772C01FB74}" destId="{0A63DC01-391F-4911-8B5B-962B8CAECE05}" srcOrd="5" destOrd="0" parTransId="{318BCAE2-EE16-4257-96F8-D78A50050EA1}" sibTransId="{A470DAB3-33A3-47A3-AF43-2597A0ACEB19}"/>
    <dgm:cxn modelId="{CCFF674E-7B70-40BA-84CE-48ECE1D04696}" srcId="{0115EED8-F179-4F94-81D6-27772C01FB74}" destId="{5E1E4FA1-F857-47BE-9D8F-B291FF229631}" srcOrd="0" destOrd="0" parTransId="{4D8A352B-BE0E-4EBF-BFAF-732E80CDD245}" sibTransId="{A530C693-28D2-4806-8939-85BBA66F5845}"/>
    <dgm:cxn modelId="{9F15797C-C031-4D9D-939D-9FBDE6152A6E}" type="presOf" srcId="{A5E8D209-B923-47D6-94C2-9999EDE9815F}" destId="{3A85D45A-CB34-4729-A3FA-8FA30A33193B}" srcOrd="0" destOrd="0" presId="urn:microsoft.com/office/officeart/2005/8/layout/vList3"/>
    <dgm:cxn modelId="{D0733D7E-DE34-468B-92BE-A140C458942C}" srcId="{0115EED8-F179-4F94-81D6-27772C01FB74}" destId="{0E204649-563A-453A-8556-46B16EA79052}" srcOrd="3" destOrd="0" parTransId="{79ACAFF7-C423-4E39-AD77-878078FCB19F}" sibTransId="{426C08A2-0735-45C2-8B99-E6D984D62712}"/>
    <dgm:cxn modelId="{94B35491-E9A1-4844-92D6-E522A556741F}" type="presOf" srcId="{5E1E4FA1-F857-47BE-9D8F-B291FF229631}" destId="{72A49B17-1C7F-4786-B0B8-8E4BDFEDB6AE}" srcOrd="0" destOrd="0" presId="urn:microsoft.com/office/officeart/2005/8/layout/vList3"/>
    <dgm:cxn modelId="{55EDB299-36FE-47E8-BBE4-580A2D83301F}" type="presOf" srcId="{E3A3DA0F-47AD-4D8B-92C9-807457F9DA6D}" destId="{7345BABB-F8E4-40FB-B8C9-E98695BF6F51}" srcOrd="0" destOrd="0" presId="urn:microsoft.com/office/officeart/2005/8/layout/vList3"/>
    <dgm:cxn modelId="{6553599C-4C4E-432A-9D3D-8C12357F93AB}" type="presOf" srcId="{0E204649-563A-453A-8556-46B16EA79052}" destId="{0660395F-C97D-4F62-834F-823841DB6BCE}" srcOrd="0" destOrd="0" presId="urn:microsoft.com/office/officeart/2005/8/layout/vList3"/>
    <dgm:cxn modelId="{FB08D4A5-357D-47DF-9FEB-2F2A6AA3344D}" type="presOf" srcId="{733CA503-D059-4555-9512-FB7F4751B13C}" destId="{BA9B05F3-76EC-40C0-9B2B-EE7DE6B46A79}" srcOrd="0" destOrd="0" presId="urn:microsoft.com/office/officeart/2005/8/layout/vList3"/>
    <dgm:cxn modelId="{A8500FAF-83D2-49D5-8919-22EE2DF0F1B5}" type="presOf" srcId="{0A63DC01-391F-4911-8B5B-962B8CAECE05}" destId="{85ECB773-4F20-496E-AFC6-07B97A4B1D0A}" srcOrd="0" destOrd="0" presId="urn:microsoft.com/office/officeart/2005/8/layout/vList3"/>
    <dgm:cxn modelId="{4F4140DB-DC0E-4B87-9682-98D209C1FE76}" srcId="{0115EED8-F179-4F94-81D6-27772C01FB74}" destId="{A5E8D209-B923-47D6-94C2-9999EDE9815F}" srcOrd="2" destOrd="0" parTransId="{20107D8A-459A-4EAF-A3C3-0D57688AA521}" sibTransId="{3C2237D7-3692-4B8F-B4BB-2AA54FA66881}"/>
    <dgm:cxn modelId="{43C8240B-336C-420D-82A7-DA84451D81BF}" type="presParOf" srcId="{39E94BDA-8F15-4ED9-83C4-7BE293162D49}" destId="{708B5091-61C3-4BAA-ACF6-C0F0167FF986}" srcOrd="0" destOrd="0" presId="urn:microsoft.com/office/officeart/2005/8/layout/vList3"/>
    <dgm:cxn modelId="{0C0421F4-3170-4EF8-8866-DA0431BD9A4D}" type="presParOf" srcId="{708B5091-61C3-4BAA-ACF6-C0F0167FF986}" destId="{8687AC30-788C-402C-B92E-1CCD539F1985}" srcOrd="0" destOrd="0" presId="urn:microsoft.com/office/officeart/2005/8/layout/vList3"/>
    <dgm:cxn modelId="{1E419F98-BD56-4E68-9EFF-A7D519DE6A22}" type="presParOf" srcId="{708B5091-61C3-4BAA-ACF6-C0F0167FF986}" destId="{72A49B17-1C7F-4786-B0B8-8E4BDFEDB6AE}" srcOrd="1" destOrd="0" presId="urn:microsoft.com/office/officeart/2005/8/layout/vList3"/>
    <dgm:cxn modelId="{FA6434F7-7ABB-498A-B5DB-45619BB03056}" type="presParOf" srcId="{39E94BDA-8F15-4ED9-83C4-7BE293162D49}" destId="{F9D0FDF8-DE5A-4A31-BE7B-9D004BC9E461}" srcOrd="1" destOrd="0" presId="urn:microsoft.com/office/officeart/2005/8/layout/vList3"/>
    <dgm:cxn modelId="{206D3D83-E372-41C7-A1B0-47B78539D59E}" type="presParOf" srcId="{39E94BDA-8F15-4ED9-83C4-7BE293162D49}" destId="{801BC508-2DB0-4247-BAA6-8A7E7BFB95FC}" srcOrd="2" destOrd="0" presId="urn:microsoft.com/office/officeart/2005/8/layout/vList3"/>
    <dgm:cxn modelId="{CE373EE4-EC26-4901-8A75-91D742DCA3F5}" type="presParOf" srcId="{801BC508-2DB0-4247-BAA6-8A7E7BFB95FC}" destId="{68F9DA04-9E40-4704-AE68-E0BD845A4DEC}" srcOrd="0" destOrd="0" presId="urn:microsoft.com/office/officeart/2005/8/layout/vList3"/>
    <dgm:cxn modelId="{6E262142-E008-4348-A3E8-8128D528A9E8}" type="presParOf" srcId="{801BC508-2DB0-4247-BAA6-8A7E7BFB95FC}" destId="{BA9B05F3-76EC-40C0-9B2B-EE7DE6B46A79}" srcOrd="1" destOrd="0" presId="urn:microsoft.com/office/officeart/2005/8/layout/vList3"/>
    <dgm:cxn modelId="{13C61974-A98C-42AE-B965-7F943AD0E4E0}" type="presParOf" srcId="{39E94BDA-8F15-4ED9-83C4-7BE293162D49}" destId="{87052245-C0E3-4EC6-B69C-77865D649D74}" srcOrd="3" destOrd="0" presId="urn:microsoft.com/office/officeart/2005/8/layout/vList3"/>
    <dgm:cxn modelId="{4AB484A0-6053-48B6-8B37-86807BD05E3E}" type="presParOf" srcId="{39E94BDA-8F15-4ED9-83C4-7BE293162D49}" destId="{AB9B5862-B595-4E96-A7C3-4B789169F08B}" srcOrd="4" destOrd="0" presId="urn:microsoft.com/office/officeart/2005/8/layout/vList3"/>
    <dgm:cxn modelId="{45FA5E7C-098D-47DF-8DC5-2F31263E8399}" type="presParOf" srcId="{AB9B5862-B595-4E96-A7C3-4B789169F08B}" destId="{A134BC2F-6FA0-4A62-AB52-AC7908234150}" srcOrd="0" destOrd="0" presId="urn:microsoft.com/office/officeart/2005/8/layout/vList3"/>
    <dgm:cxn modelId="{FE2B1AB2-B23D-4481-A24F-0C1115426430}" type="presParOf" srcId="{AB9B5862-B595-4E96-A7C3-4B789169F08B}" destId="{3A85D45A-CB34-4729-A3FA-8FA30A33193B}" srcOrd="1" destOrd="0" presId="urn:microsoft.com/office/officeart/2005/8/layout/vList3"/>
    <dgm:cxn modelId="{ECA23971-EB54-461B-96E5-199D750722E8}" type="presParOf" srcId="{39E94BDA-8F15-4ED9-83C4-7BE293162D49}" destId="{C93E5C2A-4812-4D03-B8D4-AB530FD6DAED}" srcOrd="5" destOrd="0" presId="urn:microsoft.com/office/officeart/2005/8/layout/vList3"/>
    <dgm:cxn modelId="{0078C097-1C69-49AF-B30F-FC5951C6432C}" type="presParOf" srcId="{39E94BDA-8F15-4ED9-83C4-7BE293162D49}" destId="{5ADB598D-F2A0-4AA5-82CF-3A6C02D65EFD}" srcOrd="6" destOrd="0" presId="urn:microsoft.com/office/officeart/2005/8/layout/vList3"/>
    <dgm:cxn modelId="{981F75D5-611B-4A0B-BB2A-1E73D44B0003}" type="presParOf" srcId="{5ADB598D-F2A0-4AA5-82CF-3A6C02D65EFD}" destId="{2B2232F3-104A-423F-9ECB-567253E076E1}" srcOrd="0" destOrd="0" presId="urn:microsoft.com/office/officeart/2005/8/layout/vList3"/>
    <dgm:cxn modelId="{95C4C021-E18C-47F5-8470-44C461C6DCD6}" type="presParOf" srcId="{5ADB598D-F2A0-4AA5-82CF-3A6C02D65EFD}" destId="{0660395F-C97D-4F62-834F-823841DB6BCE}" srcOrd="1" destOrd="0" presId="urn:microsoft.com/office/officeart/2005/8/layout/vList3"/>
    <dgm:cxn modelId="{9BF0C95F-41A9-4480-9127-C4A3E3CDE5D0}" type="presParOf" srcId="{39E94BDA-8F15-4ED9-83C4-7BE293162D49}" destId="{4CBCBC23-6BAF-4B69-9A4E-B9C8DF3AAFA4}" srcOrd="7" destOrd="0" presId="urn:microsoft.com/office/officeart/2005/8/layout/vList3"/>
    <dgm:cxn modelId="{DB5A0C16-77A9-40A9-BFD5-8A99DCB29A8F}" type="presParOf" srcId="{39E94BDA-8F15-4ED9-83C4-7BE293162D49}" destId="{E92D5276-4FDB-4559-B3F3-A98D95C2C94B}" srcOrd="8" destOrd="0" presId="urn:microsoft.com/office/officeart/2005/8/layout/vList3"/>
    <dgm:cxn modelId="{06FA7F51-C72A-4B08-B74F-946D262FAA5B}" type="presParOf" srcId="{E92D5276-4FDB-4559-B3F3-A98D95C2C94B}" destId="{0600B516-0657-4635-91C4-225C57BD8A7D}" srcOrd="0" destOrd="0" presId="urn:microsoft.com/office/officeart/2005/8/layout/vList3"/>
    <dgm:cxn modelId="{ED982DDC-04A0-4CB4-B86F-0C33F6441D1F}" type="presParOf" srcId="{E92D5276-4FDB-4559-B3F3-A98D95C2C94B}" destId="{7345BABB-F8E4-40FB-B8C9-E98695BF6F51}" srcOrd="1" destOrd="0" presId="urn:microsoft.com/office/officeart/2005/8/layout/vList3"/>
    <dgm:cxn modelId="{DC631101-8734-4F7C-A540-0000519377C6}" type="presParOf" srcId="{39E94BDA-8F15-4ED9-83C4-7BE293162D49}" destId="{E4A47BD6-D42B-435D-AD47-D0E88FF474D8}" srcOrd="9" destOrd="0" presId="urn:microsoft.com/office/officeart/2005/8/layout/vList3"/>
    <dgm:cxn modelId="{254CA344-6EB7-40B9-A7F4-E194137986C5}" type="presParOf" srcId="{39E94BDA-8F15-4ED9-83C4-7BE293162D49}" destId="{FAD24DE1-3A6F-45E6-BFA1-5C60CF414DB3}" srcOrd="10" destOrd="0" presId="urn:microsoft.com/office/officeart/2005/8/layout/vList3"/>
    <dgm:cxn modelId="{4E79E58C-6FDA-459B-8679-935D8FEBFF0E}" type="presParOf" srcId="{FAD24DE1-3A6F-45E6-BFA1-5C60CF414DB3}" destId="{42BA14FF-F624-4A96-A86F-87A0D40A9482}" srcOrd="0" destOrd="0" presId="urn:microsoft.com/office/officeart/2005/8/layout/vList3"/>
    <dgm:cxn modelId="{CB8EAE20-D5DD-4B53-8298-63D6A73074D9}" type="presParOf" srcId="{FAD24DE1-3A6F-45E6-BFA1-5C60CF414DB3}" destId="{85ECB773-4F20-496E-AFC6-07B97A4B1D0A}"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49B17-1C7F-4786-B0B8-8E4BDFEDB6AE}">
      <dsp:nvSpPr>
        <dsp:cNvPr id="0" name=""/>
        <dsp:cNvSpPr/>
      </dsp:nvSpPr>
      <dsp:spPr>
        <a:xfrm rot="10800000">
          <a:off x="627746" y="0"/>
          <a:ext cx="3013364" cy="620406"/>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82"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dobe Ming Std L" panose="02020300000000000000" pitchFamily="18" charset="-128"/>
              <a:ea typeface="Adobe Ming Std L" panose="02020300000000000000" pitchFamily="18" charset="-128"/>
            </a:rPr>
            <a:t>Opening Remarks</a:t>
          </a:r>
          <a:endParaRPr lang="en-US" sz="1600" kern="1200" dirty="0">
            <a:latin typeface="Adobe Ming Std L" panose="02020300000000000000" pitchFamily="18" charset="-128"/>
            <a:ea typeface="Adobe Ming Std L" panose="02020300000000000000" pitchFamily="18" charset="-128"/>
          </a:endParaRPr>
        </a:p>
      </dsp:txBody>
      <dsp:txXfrm rot="10800000">
        <a:off x="782847" y="0"/>
        <a:ext cx="2858263" cy="620406"/>
      </dsp:txXfrm>
    </dsp:sp>
    <dsp:sp modelId="{8687AC30-788C-402C-B92E-1CCD539F1985}">
      <dsp:nvSpPr>
        <dsp:cNvPr id="0" name=""/>
        <dsp:cNvSpPr/>
      </dsp:nvSpPr>
      <dsp:spPr>
        <a:xfrm>
          <a:off x="327740" y="2431"/>
          <a:ext cx="620406" cy="620406"/>
        </a:xfrm>
        <a:prstGeom prst="ellipse">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9B05F3-76EC-40C0-9B2B-EE7DE6B46A79}">
      <dsp:nvSpPr>
        <dsp:cNvPr id="0" name=""/>
        <dsp:cNvSpPr/>
      </dsp:nvSpPr>
      <dsp:spPr>
        <a:xfrm rot="10800000">
          <a:off x="666663" y="790612"/>
          <a:ext cx="3013364" cy="620406"/>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82"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dobe Ming Std L" panose="02020300000000000000" pitchFamily="18" charset="-128"/>
              <a:ea typeface="Adobe Ming Std L" panose="02020300000000000000" pitchFamily="18" charset="-128"/>
            </a:rPr>
            <a:t>DBE Certification</a:t>
          </a:r>
          <a:endParaRPr lang="en-US" sz="1600" kern="1200" dirty="0">
            <a:latin typeface="Adobe Ming Std L" panose="02020300000000000000" pitchFamily="18" charset="-128"/>
            <a:ea typeface="Adobe Ming Std L" panose="02020300000000000000" pitchFamily="18" charset="-128"/>
          </a:endParaRPr>
        </a:p>
      </dsp:txBody>
      <dsp:txXfrm rot="10800000">
        <a:off x="821764" y="790612"/>
        <a:ext cx="2858263" cy="620406"/>
      </dsp:txXfrm>
    </dsp:sp>
    <dsp:sp modelId="{68F9DA04-9E40-4704-AE68-E0BD845A4DEC}">
      <dsp:nvSpPr>
        <dsp:cNvPr id="0" name=""/>
        <dsp:cNvSpPr/>
      </dsp:nvSpPr>
      <dsp:spPr>
        <a:xfrm>
          <a:off x="327740" y="808033"/>
          <a:ext cx="620406" cy="62040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85D45A-CB34-4729-A3FA-8FA30A33193B}">
      <dsp:nvSpPr>
        <dsp:cNvPr id="0" name=""/>
        <dsp:cNvSpPr/>
      </dsp:nvSpPr>
      <dsp:spPr>
        <a:xfrm rot="10800000">
          <a:off x="666663" y="1615149"/>
          <a:ext cx="3013364" cy="620406"/>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82"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dobe Ming Std L" panose="02020300000000000000" pitchFamily="18" charset="-128"/>
              <a:ea typeface="Adobe Ming Std L" panose="02020300000000000000" pitchFamily="18" charset="-128"/>
            </a:rPr>
            <a:t>Procurement Services</a:t>
          </a:r>
        </a:p>
      </dsp:txBody>
      <dsp:txXfrm rot="10800000">
        <a:off x="821764" y="1615149"/>
        <a:ext cx="2858263" cy="620406"/>
      </dsp:txXfrm>
    </dsp:sp>
    <dsp:sp modelId="{A134BC2F-6FA0-4A62-AB52-AC7908234150}">
      <dsp:nvSpPr>
        <dsp:cNvPr id="0" name=""/>
        <dsp:cNvSpPr/>
      </dsp:nvSpPr>
      <dsp:spPr>
        <a:xfrm>
          <a:off x="327740" y="1613636"/>
          <a:ext cx="620406" cy="620406"/>
        </a:xfrm>
        <a:prstGeom prst="ellipse">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60395F-C97D-4F62-834F-823841DB6BCE}">
      <dsp:nvSpPr>
        <dsp:cNvPr id="0" name=""/>
        <dsp:cNvSpPr/>
      </dsp:nvSpPr>
      <dsp:spPr>
        <a:xfrm rot="10800000">
          <a:off x="666663" y="2457225"/>
          <a:ext cx="3013364" cy="620406"/>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82"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dobe Ming Std L" panose="02020300000000000000" pitchFamily="18" charset="-128"/>
              <a:ea typeface="Adobe Ming Std L" panose="02020300000000000000" pitchFamily="18" charset="-128"/>
            </a:rPr>
            <a:t>DBE Compliance 	</a:t>
          </a:r>
        </a:p>
      </dsp:txBody>
      <dsp:txXfrm rot="10800000">
        <a:off x="821764" y="2457225"/>
        <a:ext cx="2858263" cy="620406"/>
      </dsp:txXfrm>
    </dsp:sp>
    <dsp:sp modelId="{2B2232F3-104A-423F-9ECB-567253E076E1}">
      <dsp:nvSpPr>
        <dsp:cNvPr id="0" name=""/>
        <dsp:cNvSpPr/>
      </dsp:nvSpPr>
      <dsp:spPr>
        <a:xfrm>
          <a:off x="327740" y="2419238"/>
          <a:ext cx="620406" cy="620406"/>
        </a:xfrm>
        <a:prstGeom prst="ellipse">
          <a:avLst/>
        </a:prstGeom>
        <a:blipFill>
          <a:blip xmlns:r="http://schemas.openxmlformats.org/officeDocument/2006/relationships" r:embed="rId4"/>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45BABB-F8E4-40FB-B8C9-E98695BF6F51}">
      <dsp:nvSpPr>
        <dsp:cNvPr id="0" name=""/>
        <dsp:cNvSpPr/>
      </dsp:nvSpPr>
      <dsp:spPr>
        <a:xfrm rot="10800000">
          <a:off x="666663" y="3232695"/>
          <a:ext cx="3013364" cy="620406"/>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82"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dobe Ming Std L" panose="02020300000000000000" pitchFamily="18" charset="-128"/>
              <a:ea typeface="Adobe Ming Std L" panose="02020300000000000000" pitchFamily="18" charset="-128"/>
            </a:rPr>
            <a:t>Questions</a:t>
          </a:r>
        </a:p>
      </dsp:txBody>
      <dsp:txXfrm rot="10800000">
        <a:off x="821764" y="3232695"/>
        <a:ext cx="2858263" cy="620406"/>
      </dsp:txXfrm>
    </dsp:sp>
    <dsp:sp modelId="{0600B516-0657-4635-91C4-225C57BD8A7D}">
      <dsp:nvSpPr>
        <dsp:cNvPr id="0" name=""/>
        <dsp:cNvSpPr/>
      </dsp:nvSpPr>
      <dsp:spPr>
        <a:xfrm>
          <a:off x="327740" y="3224840"/>
          <a:ext cx="620406" cy="62040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ECB773-4F20-496E-AFC6-07B97A4B1D0A}">
      <dsp:nvSpPr>
        <dsp:cNvPr id="0" name=""/>
        <dsp:cNvSpPr/>
      </dsp:nvSpPr>
      <dsp:spPr>
        <a:xfrm rot="10800000">
          <a:off x="645308" y="4032874"/>
          <a:ext cx="3013364" cy="620406"/>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82"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dobe Ming Std L" panose="02020300000000000000" pitchFamily="18" charset="-128"/>
              <a:ea typeface="Adobe Ming Std L" panose="02020300000000000000" pitchFamily="18" charset="-128"/>
            </a:rPr>
            <a:t>Closing Remarks</a:t>
          </a:r>
        </a:p>
      </dsp:txBody>
      <dsp:txXfrm rot="10800000">
        <a:off x="800409" y="4032874"/>
        <a:ext cx="2858263" cy="620406"/>
      </dsp:txXfrm>
    </dsp:sp>
    <dsp:sp modelId="{42BA14FF-F624-4A96-A86F-87A0D40A9482}">
      <dsp:nvSpPr>
        <dsp:cNvPr id="0" name=""/>
        <dsp:cNvSpPr/>
      </dsp:nvSpPr>
      <dsp:spPr>
        <a:xfrm>
          <a:off x="327740" y="4030443"/>
          <a:ext cx="620406" cy="620406"/>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F5BDB26-F871-4F10-A7A5-B6B961D732E0}" type="datetimeFigureOut">
              <a:rPr lang="en-US"/>
              <a:pPr>
                <a:defRPr/>
              </a:pPr>
              <a:t>7/31/2020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E7A92B1-7B0C-472B-A4D5-EA22F68B29DD}" type="slidenum">
              <a:rPr lang="en-US"/>
              <a:pPr>
                <a:defRPr/>
              </a:pPr>
              <a:t>‹#›</a:t>
            </a:fld>
            <a:endParaRPr lang="en-US" dirty="0"/>
          </a:p>
        </p:txBody>
      </p:sp>
    </p:spTree>
    <p:extLst>
      <p:ext uri="{BB962C8B-B14F-4D97-AF65-F5344CB8AC3E}">
        <p14:creationId xmlns:p14="http://schemas.microsoft.com/office/powerpoint/2010/main" val="28905067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72F0E0-E6CE-4A48-9A60-94501521FAD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083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A92B1-7B0C-472B-A4D5-EA22F68B29DD}" type="slidenum">
              <a:rPr lang="en-US" smtClean="0"/>
              <a:pPr>
                <a:defRPr/>
              </a:pPr>
              <a:t>12</a:t>
            </a:fld>
            <a:endParaRPr lang="en-US" dirty="0"/>
          </a:p>
        </p:txBody>
      </p:sp>
    </p:spTree>
    <p:extLst>
      <p:ext uri="{BB962C8B-B14F-4D97-AF65-F5344CB8AC3E}">
        <p14:creationId xmlns:p14="http://schemas.microsoft.com/office/powerpoint/2010/main" val="87971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A92B1-7B0C-472B-A4D5-EA22F68B29DD}" type="slidenum">
              <a:rPr lang="en-US" smtClean="0"/>
              <a:pPr>
                <a:defRPr/>
              </a:pPr>
              <a:t>13</a:t>
            </a:fld>
            <a:endParaRPr lang="en-US" dirty="0"/>
          </a:p>
        </p:txBody>
      </p:sp>
    </p:spTree>
    <p:extLst>
      <p:ext uri="{BB962C8B-B14F-4D97-AF65-F5344CB8AC3E}">
        <p14:creationId xmlns:p14="http://schemas.microsoft.com/office/powerpoint/2010/main" val="78397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A92B1-7B0C-472B-A4D5-EA22F68B29DD}" type="slidenum">
              <a:rPr lang="en-US" smtClean="0"/>
              <a:pPr>
                <a:defRPr/>
              </a:pPr>
              <a:t>14</a:t>
            </a:fld>
            <a:endParaRPr lang="en-US" dirty="0"/>
          </a:p>
        </p:txBody>
      </p:sp>
    </p:spTree>
    <p:extLst>
      <p:ext uri="{BB962C8B-B14F-4D97-AF65-F5344CB8AC3E}">
        <p14:creationId xmlns:p14="http://schemas.microsoft.com/office/powerpoint/2010/main" val="332562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A92B1-7B0C-472B-A4D5-EA22F68B29DD}" type="slidenum">
              <a:rPr lang="en-US" smtClean="0"/>
              <a:pPr>
                <a:defRPr/>
              </a:pPr>
              <a:t>16</a:t>
            </a:fld>
            <a:endParaRPr lang="en-US" dirty="0"/>
          </a:p>
        </p:txBody>
      </p:sp>
    </p:spTree>
    <p:extLst>
      <p:ext uri="{BB962C8B-B14F-4D97-AF65-F5344CB8AC3E}">
        <p14:creationId xmlns:p14="http://schemas.microsoft.com/office/powerpoint/2010/main" val="354589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A92B1-7B0C-472B-A4D5-EA22F68B29DD}" type="slidenum">
              <a:rPr lang="en-US" smtClean="0"/>
              <a:pPr>
                <a:defRPr/>
              </a:pPr>
              <a:t>17</a:t>
            </a:fld>
            <a:endParaRPr lang="en-US" dirty="0"/>
          </a:p>
        </p:txBody>
      </p:sp>
    </p:spTree>
    <p:extLst>
      <p:ext uri="{BB962C8B-B14F-4D97-AF65-F5344CB8AC3E}">
        <p14:creationId xmlns:p14="http://schemas.microsoft.com/office/powerpoint/2010/main" val="3405549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A92B1-7B0C-472B-A4D5-EA22F68B29DD}" type="slidenum">
              <a:rPr lang="en-US" smtClean="0"/>
              <a:pPr>
                <a:defRPr/>
              </a:pPr>
              <a:t>18</a:t>
            </a:fld>
            <a:endParaRPr lang="en-US" dirty="0"/>
          </a:p>
        </p:txBody>
      </p:sp>
    </p:spTree>
    <p:extLst>
      <p:ext uri="{BB962C8B-B14F-4D97-AF65-F5344CB8AC3E}">
        <p14:creationId xmlns:p14="http://schemas.microsoft.com/office/powerpoint/2010/main" val="780030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A92B1-7B0C-472B-A4D5-EA22F68B29DD}" type="slidenum">
              <a:rPr lang="en-US" smtClean="0"/>
              <a:pPr>
                <a:defRPr/>
              </a:pPr>
              <a:t>19</a:t>
            </a:fld>
            <a:endParaRPr lang="en-US" dirty="0"/>
          </a:p>
        </p:txBody>
      </p:sp>
    </p:spTree>
    <p:extLst>
      <p:ext uri="{BB962C8B-B14F-4D97-AF65-F5344CB8AC3E}">
        <p14:creationId xmlns:p14="http://schemas.microsoft.com/office/powerpoint/2010/main" val="353363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A92B1-7B0C-472B-A4D5-EA22F68B29DD}" type="slidenum">
              <a:rPr lang="en-US" smtClean="0"/>
              <a:pPr>
                <a:defRPr/>
              </a:pPr>
              <a:t>2</a:t>
            </a:fld>
            <a:endParaRPr lang="en-US" dirty="0"/>
          </a:p>
        </p:txBody>
      </p:sp>
    </p:spTree>
    <p:extLst>
      <p:ext uri="{BB962C8B-B14F-4D97-AF65-F5344CB8AC3E}">
        <p14:creationId xmlns:p14="http://schemas.microsoft.com/office/powerpoint/2010/main" val="336710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A92B1-7B0C-472B-A4D5-EA22F68B29DD}" type="slidenum">
              <a:rPr lang="en-US" smtClean="0"/>
              <a:pPr>
                <a:defRPr/>
              </a:pPr>
              <a:t>4</a:t>
            </a:fld>
            <a:endParaRPr lang="en-US" dirty="0"/>
          </a:p>
        </p:txBody>
      </p:sp>
    </p:spTree>
    <p:extLst>
      <p:ext uri="{BB962C8B-B14F-4D97-AF65-F5344CB8AC3E}">
        <p14:creationId xmlns:p14="http://schemas.microsoft.com/office/powerpoint/2010/main" val="174631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A92B1-7B0C-472B-A4D5-EA22F68B29DD}" type="slidenum">
              <a:rPr lang="en-US" smtClean="0"/>
              <a:pPr>
                <a:defRPr/>
              </a:pPr>
              <a:t>5</a:t>
            </a:fld>
            <a:endParaRPr lang="en-US" dirty="0"/>
          </a:p>
        </p:txBody>
      </p:sp>
    </p:spTree>
    <p:extLst>
      <p:ext uri="{BB962C8B-B14F-4D97-AF65-F5344CB8AC3E}">
        <p14:creationId xmlns:p14="http://schemas.microsoft.com/office/powerpoint/2010/main" val="97782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A92B1-7B0C-472B-A4D5-EA22F68B29DD}" type="slidenum">
              <a:rPr lang="en-US" smtClean="0"/>
              <a:pPr>
                <a:defRPr/>
              </a:pPr>
              <a:t>6</a:t>
            </a:fld>
            <a:endParaRPr lang="en-US" dirty="0"/>
          </a:p>
        </p:txBody>
      </p:sp>
    </p:spTree>
    <p:extLst>
      <p:ext uri="{BB962C8B-B14F-4D97-AF65-F5344CB8AC3E}">
        <p14:creationId xmlns:p14="http://schemas.microsoft.com/office/powerpoint/2010/main" val="59223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A92B1-7B0C-472B-A4D5-EA22F68B29DD}" type="slidenum">
              <a:rPr lang="en-US" smtClean="0"/>
              <a:pPr>
                <a:defRPr/>
              </a:pPr>
              <a:t>7</a:t>
            </a:fld>
            <a:endParaRPr lang="en-US" dirty="0"/>
          </a:p>
        </p:txBody>
      </p:sp>
    </p:spTree>
    <p:extLst>
      <p:ext uri="{BB962C8B-B14F-4D97-AF65-F5344CB8AC3E}">
        <p14:creationId xmlns:p14="http://schemas.microsoft.com/office/powerpoint/2010/main" val="2272309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A92B1-7B0C-472B-A4D5-EA22F68B29DD}" type="slidenum">
              <a:rPr lang="en-US" smtClean="0"/>
              <a:pPr>
                <a:defRPr/>
              </a:pPr>
              <a:t>8</a:t>
            </a:fld>
            <a:endParaRPr lang="en-US" dirty="0"/>
          </a:p>
        </p:txBody>
      </p:sp>
    </p:spTree>
    <p:extLst>
      <p:ext uri="{BB962C8B-B14F-4D97-AF65-F5344CB8AC3E}">
        <p14:creationId xmlns:p14="http://schemas.microsoft.com/office/powerpoint/2010/main" val="25446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A92B1-7B0C-472B-A4D5-EA22F68B29DD}" type="slidenum">
              <a:rPr lang="en-US" smtClean="0"/>
              <a:pPr>
                <a:defRPr/>
              </a:pPr>
              <a:t>9</a:t>
            </a:fld>
            <a:endParaRPr lang="en-US" dirty="0"/>
          </a:p>
        </p:txBody>
      </p:sp>
    </p:spTree>
    <p:extLst>
      <p:ext uri="{BB962C8B-B14F-4D97-AF65-F5344CB8AC3E}">
        <p14:creationId xmlns:p14="http://schemas.microsoft.com/office/powerpoint/2010/main" val="368887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A92B1-7B0C-472B-A4D5-EA22F68B29DD}" type="slidenum">
              <a:rPr lang="en-US" smtClean="0"/>
              <a:pPr>
                <a:defRPr/>
              </a:pPr>
              <a:t>11</a:t>
            </a:fld>
            <a:endParaRPr lang="en-US" dirty="0"/>
          </a:p>
        </p:txBody>
      </p:sp>
    </p:spTree>
    <p:extLst>
      <p:ext uri="{BB962C8B-B14F-4D97-AF65-F5344CB8AC3E}">
        <p14:creationId xmlns:p14="http://schemas.microsoft.com/office/powerpoint/2010/main" val="1356518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7345835-EDD4-49D3-9159-14542415C81D}" type="datetime1">
              <a:rPr lang="en-US" smtClean="0"/>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048FB1-F22C-4646-97E3-65DB53871F9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E7E074-F94A-4BC2-921C-199866D338EB}" type="datetime1">
              <a:rPr lang="en-US" smtClean="0"/>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70ABCD-9E20-4F17-A106-481B3868D70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F2038B-A802-4D31-8E20-6D9331BA0AB5}" type="datetime1">
              <a:rPr lang="en-US" smtClean="0"/>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06490F3-44BF-48E4-9403-9FB9CC6E792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B580F4-DA51-42A7-81FD-4A5C7C8881E3}" type="datetime1">
              <a:rPr lang="en-US" smtClean="0"/>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3CF040-67D4-47E4-BC24-CBB4B51CDF5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5B65E90-D434-4A30-9364-266349CF0CEF}" type="datetime1">
              <a:rPr lang="en-US" smtClean="0"/>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B745064-59A2-4151-BC3C-8F843B69764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1040290-75A8-476C-B4FE-B0B6EF2FB061}" type="datetime1">
              <a:rPr lang="en-US" smtClean="0"/>
              <a:t>7/31/2020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C559C4-8C92-434C-95B7-D1A1FDEF1C5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59698A-7F68-4D36-BB70-495A1E9011E2}" type="datetime1">
              <a:rPr lang="en-US" smtClean="0"/>
              <a:t>7/31/2020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78BEEA-AA7D-4484-AE2A-DB02CC6E1F8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3265D71-3D0D-4285-90B2-40D7325EB828}" type="datetime1">
              <a:rPr lang="en-US" smtClean="0"/>
              <a:t>7/31/2020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B796C3F-64CD-4C90-8588-523D123592B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9FAB4A-721C-4895-9AA1-3A6E6FA8BF17}" type="datetime1">
              <a:rPr lang="en-US" smtClean="0"/>
              <a:t>7/31/2020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E43C018-EB94-4BDC-A174-0ECE6F2090C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D15D90-D7DE-4189-B100-DA6FBCF2E20E}" type="datetime1">
              <a:rPr lang="en-US" smtClean="0"/>
              <a:t>7/31/2020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134FC1E-BFBF-4F65-82FB-034B264CF6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184DA3-2C0D-44FA-B411-7092ECB36421}" type="datetime1">
              <a:rPr lang="en-US" smtClean="0"/>
              <a:t>7/31/2020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22809A-1D5F-469C-B7EE-D6A35855AB6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E54B6EE-3AD0-452D-AF4D-25FB7A22E3E5}" type="datetime1">
              <a:rPr lang="en-US" smtClean="0"/>
              <a:t>7/31/2020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F31E8DD-DF8E-4873-AC3D-48093C1AA4D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new-educ.com/%D9%85%D8%A7-%D9%87%D9%8A-%D8%A7%D9%84%D8%AA%D8%B1%D8%A8%D9%8A%D8%A9-%D8%A7%D9%84%D8%A3%D8%AE%D9%84%D8%A7%D9%82%D9%8A%D8%A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metrarail.com/sites/default/files/assets/annual_procurement_plan_3q_2020-2q_2021-msc_issued_for_publication_06102020_0.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kenyaemploymentlaw.com/2016/02/13/the-compliant-employment-contract-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hyperlink" Target="https://en.wikipedia.org/wiki/North_Central_Service_(Metra)" TargetMode="External"/><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hyperlink" Target="mailto:msutton@metrarr.com"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awalker@metrar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6.jpeg"/><Relationship Id="rId4" Type="http://schemas.openxmlformats.org/officeDocument/2006/relationships/image" Target="../media/image12.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p:cNvPicPr>
            <a:picLocks noChangeAspect="1"/>
          </p:cNvPicPr>
          <p:nvPr/>
        </p:nvPicPr>
        <p:blipFill>
          <a:blip r:embed="rId3"/>
          <a:srcRect b="3226"/>
          <a:stretch>
            <a:fillRect/>
          </a:stretch>
        </p:blipFill>
        <p:spPr bwMode="auto">
          <a:xfrm>
            <a:off x="-26988" y="0"/>
            <a:ext cx="9170988" cy="6858000"/>
          </a:xfrm>
          <a:prstGeom prst="rect">
            <a:avLst/>
          </a:prstGeom>
          <a:noFill/>
          <a:ln w="9525">
            <a:noFill/>
            <a:miter lim="800000"/>
            <a:headEnd/>
            <a:tailEnd/>
          </a:ln>
        </p:spPr>
      </p:pic>
      <p:sp>
        <p:nvSpPr>
          <p:cNvPr id="14338" name="TextBox 5"/>
          <p:cNvSpPr txBox="1">
            <a:spLocks noChangeArrowheads="1"/>
          </p:cNvSpPr>
          <p:nvPr/>
        </p:nvSpPr>
        <p:spPr bwMode="auto">
          <a:xfrm>
            <a:off x="-457200" y="3124200"/>
            <a:ext cx="4913980"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dobe Ming Std L" panose="02020300000000000000" pitchFamily="18" charset="-128"/>
                <a:ea typeface="Adobe Ming Std L" panose="02020300000000000000" pitchFamily="18" charset="-128"/>
                <a:cs typeface="Tahoma" charset="0"/>
              </a:rPr>
              <a:t>“</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dobe Ming Std L" panose="02020300000000000000" pitchFamily="18" charset="-128"/>
                <a:ea typeface="Adobe Ming Std L" panose="02020300000000000000" pitchFamily="18" charset="-128"/>
                <a:cs typeface="Tahoma" charset="0"/>
              </a:rPr>
              <a:t>How To Do Business With Metra”</a:t>
            </a:r>
          </a:p>
        </p:txBody>
      </p:sp>
      <p:sp>
        <p:nvSpPr>
          <p:cNvPr id="7" name="Rectangle 3"/>
          <p:cNvSpPr>
            <a:spLocks noGrp="1" noChangeArrowheads="1"/>
          </p:cNvSpPr>
          <p:nvPr>
            <p:ph type="subTitle" idx="1"/>
          </p:nvPr>
        </p:nvSpPr>
        <p:spPr>
          <a:xfrm>
            <a:off x="-7144" y="6463823"/>
            <a:ext cx="4348163" cy="1143000"/>
          </a:xfrm>
        </p:spPr>
        <p:txBody>
          <a:bodyPr rtlCol="0">
            <a:normAutofit/>
          </a:bodyPr>
          <a:lstStyle/>
          <a:p>
            <a:pPr marL="241300" indent="-241300" algn="l" fontAlgn="auto">
              <a:lnSpc>
                <a:spcPct val="80000"/>
              </a:lnSpc>
              <a:spcAft>
                <a:spcPts val="0"/>
              </a:spcAft>
              <a:buFont typeface="Arial" pitchFamily="34" charset="0"/>
              <a:buNone/>
              <a:defRPr/>
            </a:pPr>
            <a:r>
              <a:rPr lang="en-US" sz="1200" b="1" dirty="0">
                <a:solidFill>
                  <a:srgbClr val="17375E"/>
                </a:solidFill>
                <a:latin typeface="Tahoma" pitchFamily="34" charset="0"/>
                <a:ea typeface="Tahoma" pitchFamily="34" charset="0"/>
                <a:cs typeface="Tahoma" pitchFamily="34" charset="0"/>
              </a:rPr>
              <a:t> </a:t>
            </a:r>
            <a:endParaRPr lang="en-US" sz="1200" dirty="0">
              <a:solidFill>
                <a:srgbClr val="17375E"/>
              </a:solidFill>
              <a:latin typeface="Tahoma" pitchFamily="34" charset="0"/>
              <a:ea typeface="Tahoma" pitchFamily="34" charset="0"/>
              <a:cs typeface="Tahoma" pitchFamily="34" charset="0"/>
            </a:endParaRPr>
          </a:p>
          <a:p>
            <a:pPr marL="241300" indent="-241300" algn="l" fontAlgn="auto">
              <a:lnSpc>
                <a:spcPct val="80000"/>
              </a:lnSpc>
              <a:spcAft>
                <a:spcPts val="0"/>
              </a:spcAft>
              <a:buFont typeface="Arial" pitchFamily="34" charset="0"/>
              <a:buNone/>
              <a:defRPr/>
            </a:pPr>
            <a:endParaRPr lang="en-US" sz="1200" dirty="0">
              <a:solidFill>
                <a:schemeClr val="tx1"/>
              </a:solidFill>
              <a:latin typeface="Tahoma" pitchFamily="34" charset="0"/>
              <a:ea typeface="Tahoma" pitchFamily="34" charset="0"/>
              <a:cs typeface="Tahoma" pitchFamily="34" charset="0"/>
            </a:endParaRPr>
          </a:p>
        </p:txBody>
      </p:sp>
      <p:pic>
        <p:nvPicPr>
          <p:cNvPr id="14340" name="Picture 2"/>
          <p:cNvPicPr>
            <a:picLocks noChangeAspect="1" noChangeArrowheads="1"/>
          </p:cNvPicPr>
          <p:nvPr/>
        </p:nvPicPr>
        <p:blipFill>
          <a:blip r:embed="rId4"/>
          <a:srcRect/>
          <a:stretch>
            <a:fillRect/>
          </a:stretch>
        </p:blipFill>
        <p:spPr bwMode="auto">
          <a:xfrm>
            <a:off x="6781800" y="304800"/>
            <a:ext cx="2133600" cy="577850"/>
          </a:xfrm>
          <a:prstGeom prst="rect">
            <a:avLst/>
          </a:prstGeom>
          <a:noFill/>
          <a:ln w="9525">
            <a:noFill/>
            <a:miter lim="800000"/>
            <a:headEnd/>
            <a:tailEnd/>
          </a:ln>
        </p:spPr>
      </p:pic>
      <p:sp>
        <p:nvSpPr>
          <p:cNvPr id="6" name="TextBox 5">
            <a:extLst>
              <a:ext uri="{FF2B5EF4-FFF2-40B4-BE49-F238E27FC236}">
                <a16:creationId xmlns:a16="http://schemas.microsoft.com/office/drawing/2014/main" id="{D3AB45F0-C761-4F34-AD31-F6A44A44A091}"/>
              </a:ext>
            </a:extLst>
          </p:cNvPr>
          <p:cNvSpPr txBox="1"/>
          <p:nvPr/>
        </p:nvSpPr>
        <p:spPr>
          <a:xfrm>
            <a:off x="-52673" y="4568052"/>
            <a:ext cx="4357053" cy="1723549"/>
          </a:xfrm>
          <a:prstGeom prst="rect">
            <a:avLst/>
          </a:prstGeom>
          <a:noFill/>
        </p:spPr>
        <p:txBody>
          <a:bodyPr wrap="square" rtlCol="0">
            <a:spAutoFit/>
          </a:bodyPr>
          <a:lstStyle/>
          <a:p>
            <a:pPr algn="ctr">
              <a:lnSpc>
                <a:spcPct val="150000"/>
              </a:lnSpc>
            </a:pPr>
            <a:r>
              <a:rPr lang="en-US" sz="2400" b="1" dirty="0">
                <a:latin typeface="Adobe Ming Std L" panose="02020300000000000000" pitchFamily="18" charset="-128"/>
                <a:ea typeface="Adobe Ming Std L" panose="02020300000000000000" pitchFamily="18" charset="-128"/>
              </a:rPr>
              <a:t> </a:t>
            </a:r>
            <a:r>
              <a:rPr lang="en-US" sz="2000" b="1" dirty="0">
                <a:solidFill>
                  <a:srgbClr val="17375E"/>
                </a:solidFill>
                <a:latin typeface="Adobe Ming Std L" panose="02020300000000000000" pitchFamily="18" charset="-128"/>
                <a:ea typeface="Adobe Ming Std L" panose="02020300000000000000" pitchFamily="18" charset="-128"/>
              </a:rPr>
              <a:t>Ground Rules for Today</a:t>
            </a:r>
          </a:p>
          <a:p>
            <a:pPr marL="342900" indent="-342900">
              <a:lnSpc>
                <a:spcPct val="150000"/>
              </a:lnSpc>
              <a:buFont typeface="Arial" panose="020B0604020202020204" pitchFamily="34" charset="0"/>
              <a:buChar char="•"/>
            </a:pPr>
            <a:r>
              <a:rPr lang="en-US" sz="2000" b="1" dirty="0">
                <a:solidFill>
                  <a:srgbClr val="17375E"/>
                </a:solidFill>
                <a:latin typeface="Adobe Ming Std L" panose="02020300000000000000" pitchFamily="18" charset="-128"/>
                <a:ea typeface="Adobe Ming Std L" panose="02020300000000000000" pitchFamily="18" charset="-128"/>
              </a:rPr>
              <a:t>Mute Microphone	</a:t>
            </a:r>
          </a:p>
          <a:p>
            <a:pPr marL="342900" indent="-342900">
              <a:buFont typeface="Arial" panose="020B0604020202020204" pitchFamily="34" charset="0"/>
              <a:buChar char="•"/>
            </a:pPr>
            <a:r>
              <a:rPr lang="en-US" sz="2000" b="1" dirty="0">
                <a:solidFill>
                  <a:srgbClr val="17375E"/>
                </a:solidFill>
                <a:latin typeface="Adobe Ming Std L" panose="02020300000000000000" pitchFamily="18" charset="-128"/>
                <a:ea typeface="Adobe Ming Std L" panose="02020300000000000000" pitchFamily="18" charset="-128"/>
              </a:rPr>
              <a:t>Turn Off Video</a:t>
            </a:r>
          </a:p>
          <a:p>
            <a:pPr marL="342900" indent="-342900">
              <a:buFont typeface="Arial" panose="020B0604020202020204" pitchFamily="34" charset="0"/>
              <a:buChar char="•"/>
            </a:pPr>
            <a:r>
              <a:rPr lang="en-US" sz="2000" b="1" dirty="0">
                <a:solidFill>
                  <a:srgbClr val="17375E"/>
                </a:solidFill>
                <a:latin typeface="Adobe Ming Std L" panose="02020300000000000000" pitchFamily="18" charset="-128"/>
                <a:ea typeface="Adobe Ming Std L" panose="02020300000000000000" pitchFamily="18" charset="-128"/>
              </a:rPr>
              <a:t>Submit Questions via Chat Box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5141" y="3886311"/>
            <a:ext cx="3981441" cy="2525076"/>
          </a:xfrm>
          <a:prstGeom prst="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066800" y="0"/>
            <a:ext cx="1752600" cy="457200"/>
          </a:xfrm>
          <a:prstGeom prst="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066800" y="3708717"/>
            <a:ext cx="1752600" cy="3149283"/>
          </a:xfrm>
          <a:prstGeom prst="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7110" name="Picture 8"/>
          <p:cNvPicPr>
            <a:picLocks noChangeAspect="1"/>
          </p:cNvPicPr>
          <p:nvPr/>
        </p:nvPicPr>
        <p:blipFill>
          <a:blip r:embed="rId2"/>
          <a:srcRect/>
          <a:stretch>
            <a:fillRect/>
          </a:stretch>
        </p:blipFill>
        <p:spPr bwMode="auto">
          <a:xfrm>
            <a:off x="762000" y="228439"/>
            <a:ext cx="2561432" cy="1979623"/>
          </a:xfrm>
          <a:prstGeom prst="rect">
            <a:avLst/>
          </a:prstGeom>
          <a:noFill/>
          <a:ln w="9525">
            <a:noFill/>
            <a:miter lim="800000"/>
            <a:headEnd/>
            <a:tailEnd/>
          </a:ln>
        </p:spPr>
      </p:pic>
      <p:sp>
        <p:nvSpPr>
          <p:cNvPr id="11" name="Rectangle 10"/>
          <p:cNvSpPr/>
          <p:nvPr/>
        </p:nvSpPr>
        <p:spPr>
          <a:xfrm>
            <a:off x="0" y="1777683"/>
            <a:ext cx="9144000" cy="1371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pic>
        <p:nvPicPr>
          <p:cNvPr id="13" name="Picture 12">
            <a:extLst>
              <a:ext uri="{FF2B5EF4-FFF2-40B4-BE49-F238E27FC236}">
                <a16:creationId xmlns:a16="http://schemas.microsoft.com/office/drawing/2014/main" id="{DEF514FF-6887-46C3-A3AD-D6598DCC61D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07030" y="4071075"/>
            <a:ext cx="3817662" cy="2155547"/>
          </a:xfrm>
          <a:prstGeom prst="rect">
            <a:avLst/>
          </a:prstGeom>
          <a:ln>
            <a:noFill/>
          </a:ln>
          <a:effectLst>
            <a:softEdge rad="112500"/>
          </a:effectLst>
        </p:spPr>
      </p:pic>
      <p:grpSp>
        <p:nvGrpSpPr>
          <p:cNvPr id="3" name="Group 2">
            <a:extLst>
              <a:ext uri="{FF2B5EF4-FFF2-40B4-BE49-F238E27FC236}">
                <a16:creationId xmlns:a16="http://schemas.microsoft.com/office/drawing/2014/main" id="{ADFDEB5F-22EF-4690-9358-CFBCDE3001FA}"/>
              </a:ext>
            </a:extLst>
          </p:cNvPr>
          <p:cNvGrpSpPr/>
          <p:nvPr/>
        </p:nvGrpSpPr>
        <p:grpSpPr>
          <a:xfrm>
            <a:off x="476804" y="1129016"/>
            <a:ext cx="8190391" cy="1754856"/>
            <a:chOff x="476804" y="1151902"/>
            <a:chExt cx="8190391" cy="1754856"/>
          </a:xfrm>
        </p:grpSpPr>
        <p:sp>
          <p:nvSpPr>
            <p:cNvPr id="12" name="Title 1"/>
            <p:cNvSpPr txBox="1">
              <a:spLocks/>
            </p:cNvSpPr>
            <p:nvPr/>
          </p:nvSpPr>
          <p:spPr>
            <a:xfrm>
              <a:off x="476804" y="1151902"/>
              <a:ext cx="8190391"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dobe Ming Std L" panose="02020300000000000000" pitchFamily="18" charset="-128"/>
                <a:ea typeface="Adobe Ming Std L" panose="02020300000000000000" pitchFamily="18" charset="-128"/>
                <a:cs typeface="Tahoma" pitchFamily="34" charset="0"/>
              </a:endParaRP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dobe Ming Std L" panose="02020300000000000000" pitchFamily="18" charset="-128"/>
                <a:ea typeface="Adobe Ming Std L" panose="02020300000000000000" pitchFamily="18" charset="-128"/>
                <a:cs typeface="Tahoma" pitchFamily="34" charset="0"/>
              </a:endParaRPr>
            </a:p>
            <a:p>
              <a:pPr fontAlgn="auto">
                <a:spcAft>
                  <a:spcPts val="0"/>
                </a:spcAft>
                <a:defRPr/>
              </a:pPr>
              <a:r>
                <a:rPr lang="en-US" sz="3600" dirty="0">
                  <a:solidFill>
                    <a:schemeClr val="bg1"/>
                  </a:solidFill>
                  <a:effectLst>
                    <a:outerShdw blurRad="38100" dist="38100" dir="2700000" algn="tl">
                      <a:srgbClr val="000000">
                        <a:alpha val="43137"/>
                      </a:srgbClr>
                    </a:outerShdw>
                  </a:effectLst>
                  <a:latin typeface="Adobe Ming Std L" panose="02020300000000000000" pitchFamily="18" charset="-128"/>
                  <a:ea typeface="Adobe Ming Std L" panose="02020300000000000000" pitchFamily="18" charset="-128"/>
                  <a:cs typeface="Tahoma" pitchFamily="34" charset="0"/>
                </a:rPr>
                <a:t>Procurement Services  </a:t>
              </a:r>
            </a:p>
          </p:txBody>
        </p:sp>
        <p:sp>
          <p:nvSpPr>
            <p:cNvPr id="2" name="TextBox 1">
              <a:extLst>
                <a:ext uri="{FF2B5EF4-FFF2-40B4-BE49-F238E27FC236}">
                  <a16:creationId xmlns:a16="http://schemas.microsoft.com/office/drawing/2014/main" id="{4BCEF1D9-8980-418D-B2AF-1FA134AA61B4}"/>
                </a:ext>
              </a:extLst>
            </p:cNvPr>
            <p:cNvSpPr txBox="1"/>
            <p:nvPr/>
          </p:nvSpPr>
          <p:spPr>
            <a:xfrm>
              <a:off x="2019299" y="2537426"/>
              <a:ext cx="5105400" cy="369332"/>
            </a:xfrm>
            <a:prstGeom prst="rect">
              <a:avLst/>
            </a:prstGeom>
            <a:noFill/>
          </p:spPr>
          <p:txBody>
            <a:bodyPr wrap="square" rtlCol="0">
              <a:spAutoFit/>
            </a:bodyPr>
            <a:lstStyle/>
            <a:p>
              <a:pPr algn="ctr" fontAlgn="auto">
                <a:spcBef>
                  <a:spcPts val="0"/>
                </a:spcBef>
                <a:spcAft>
                  <a:spcPts val="0"/>
                </a:spcAft>
                <a:defRPr/>
              </a:pPr>
              <a:r>
                <a:rPr lang="en-US" dirty="0">
                  <a:solidFill>
                    <a:schemeClr val="bg1"/>
                  </a:solidFill>
                </a:rPr>
                <a:t>Presented by Carlos Ross, Sr. Buyer</a:t>
              </a:r>
            </a:p>
          </p:txBody>
        </p:sp>
      </p:grpSp>
    </p:spTree>
    <p:extLst>
      <p:ext uri="{BB962C8B-B14F-4D97-AF65-F5344CB8AC3E}">
        <p14:creationId xmlns:p14="http://schemas.microsoft.com/office/powerpoint/2010/main" val="4207365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990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p:cNvSpPr txBox="1">
            <a:spLocks/>
          </p:cNvSpPr>
          <p:nvPr/>
        </p:nvSpPr>
        <p:spPr bwMode="auto">
          <a:xfrm>
            <a:off x="38098" y="-25372"/>
            <a:ext cx="9067799" cy="1143000"/>
          </a:xfrm>
          <a:prstGeom prst="rect">
            <a:avLst/>
          </a:prstGeom>
          <a:noFill/>
          <a:ln w="9525">
            <a:noFill/>
            <a:miter lim="800000"/>
            <a:headEnd/>
            <a:tailEnd/>
          </a:ln>
        </p:spPr>
        <p:txBody>
          <a:bodyPr anchor="ct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How We Buy    </a:t>
            </a:r>
          </a:p>
        </p:txBody>
      </p:sp>
      <p:pic>
        <p:nvPicPr>
          <p:cNvPr id="17" name="Picture 8">
            <a:extLst>
              <a:ext uri="{FF2B5EF4-FFF2-40B4-BE49-F238E27FC236}">
                <a16:creationId xmlns:a16="http://schemas.microsoft.com/office/drawing/2014/main" id="{B3589411-9208-4682-9FC5-9A5CC33F6030}"/>
              </a:ext>
            </a:extLst>
          </p:cNvPr>
          <p:cNvPicPr>
            <a:picLocks noChangeAspect="1"/>
          </p:cNvPicPr>
          <p:nvPr/>
        </p:nvPicPr>
        <p:blipFill>
          <a:blip r:embed="rId3"/>
          <a:srcRect/>
          <a:stretch>
            <a:fillRect/>
          </a:stretch>
        </p:blipFill>
        <p:spPr bwMode="auto">
          <a:xfrm>
            <a:off x="7086600" y="5724525"/>
            <a:ext cx="1627632" cy="1257928"/>
          </a:xfrm>
          <a:prstGeom prst="rect">
            <a:avLst/>
          </a:prstGeom>
          <a:noFill/>
          <a:ln w="9525">
            <a:noFill/>
            <a:miter lim="800000"/>
            <a:headEnd/>
            <a:tailEnd/>
          </a:ln>
        </p:spPr>
      </p:pic>
      <p:sp>
        <p:nvSpPr>
          <p:cNvPr id="8" name="TextBox 7">
            <a:extLst>
              <a:ext uri="{FF2B5EF4-FFF2-40B4-BE49-F238E27FC236}">
                <a16:creationId xmlns:a16="http://schemas.microsoft.com/office/drawing/2014/main" id="{40A345D8-F8EE-433F-963F-26584912317D}"/>
              </a:ext>
            </a:extLst>
          </p:cNvPr>
          <p:cNvSpPr txBox="1"/>
          <p:nvPr/>
        </p:nvSpPr>
        <p:spPr>
          <a:xfrm>
            <a:off x="430075" y="1294715"/>
            <a:ext cx="8226163" cy="461665"/>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Metra’s purchasing is handled by Procurement Department</a:t>
            </a:r>
          </a:p>
        </p:txBody>
      </p:sp>
      <p:sp>
        <p:nvSpPr>
          <p:cNvPr id="10" name="TextBox 9">
            <a:extLst>
              <a:ext uri="{FF2B5EF4-FFF2-40B4-BE49-F238E27FC236}">
                <a16:creationId xmlns:a16="http://schemas.microsoft.com/office/drawing/2014/main" id="{2F67B3A7-2EC3-4FE1-A3A0-E61122534310}"/>
              </a:ext>
            </a:extLst>
          </p:cNvPr>
          <p:cNvSpPr txBox="1"/>
          <p:nvPr/>
        </p:nvSpPr>
        <p:spPr>
          <a:xfrm>
            <a:off x="2514600" y="205740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D557E6C-7C0D-4A20-AF39-E0E561B10F15}"/>
              </a:ext>
            </a:extLst>
          </p:cNvPr>
          <p:cNvSpPr txBox="1"/>
          <p:nvPr/>
        </p:nvSpPr>
        <p:spPr>
          <a:xfrm>
            <a:off x="2057400" y="2057400"/>
            <a:ext cx="184731" cy="369332"/>
          </a:xfrm>
          <a:prstGeom prst="rect">
            <a:avLst/>
          </a:prstGeom>
          <a:noFill/>
        </p:spPr>
        <p:txBody>
          <a:bodyPr wrap="square" rtlCol="0">
            <a:spAutoFit/>
          </a:bodyPr>
          <a:lstStyle/>
          <a:p>
            <a:endParaRPr lang="en-US" dirty="0"/>
          </a:p>
        </p:txBody>
      </p:sp>
      <p:sp>
        <p:nvSpPr>
          <p:cNvPr id="4" name="Rectangle 3">
            <a:extLst>
              <a:ext uri="{FF2B5EF4-FFF2-40B4-BE49-F238E27FC236}">
                <a16:creationId xmlns:a16="http://schemas.microsoft.com/office/drawing/2014/main" id="{38EF5369-9EC4-4868-8382-B7BDE78DE04E}"/>
              </a:ext>
            </a:extLst>
          </p:cNvPr>
          <p:cNvSpPr/>
          <p:nvPr/>
        </p:nvSpPr>
        <p:spPr>
          <a:xfrm>
            <a:off x="380997" y="2242066"/>
            <a:ext cx="8382000" cy="3157788"/>
          </a:xfrm>
          <a:prstGeom prst="rect">
            <a:avLst/>
          </a:prstGeom>
        </p:spPr>
        <p:txBody>
          <a:bodyPr wrap="square">
            <a:spAutoFit/>
          </a:bodyPr>
          <a:lstStyle/>
          <a:p>
            <a:pPr marL="514350" indent="-514350">
              <a:lnSpc>
                <a:spcPct val="80000"/>
              </a:lnSpc>
              <a:buFont typeface="+mj-lt"/>
              <a:buAutoNum type="romanUcPeriod"/>
            </a:pPr>
            <a:r>
              <a:rPr lang="en-US" b="1" dirty="0">
                <a:latin typeface="Arial" panose="020B0604020202020204" pitchFamily="34" charset="0"/>
                <a:ea typeface="Adobe Gothic Std B" panose="020B0800000000000000" pitchFamily="34" charset="-128"/>
                <a:cs typeface="Arial" panose="020B0604020202020204" pitchFamily="34" charset="0"/>
              </a:rPr>
              <a:t>Materials &amp; Services Procurement Department</a:t>
            </a:r>
            <a:r>
              <a:rPr lang="en-US" dirty="0">
                <a:latin typeface="Arial" panose="020B0604020202020204" pitchFamily="34" charset="0"/>
                <a:ea typeface="Adobe Gothic Std B" panose="020B0800000000000000" pitchFamily="34" charset="-128"/>
                <a:cs typeface="Arial" panose="020B0604020202020204" pitchFamily="34" charset="0"/>
              </a:rPr>
              <a:t>:</a:t>
            </a:r>
          </a:p>
          <a:p>
            <a:pPr marL="1200150" lvl="2" indent="-285750">
              <a:lnSpc>
                <a:spcPct val="80000"/>
              </a:lnSpc>
              <a:buFont typeface="Arial" panose="020B0604020202020204" pitchFamily="34" charset="0"/>
              <a:buChar char="•"/>
            </a:pPr>
            <a:r>
              <a:rPr lang="en-US" sz="14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Responsible for the purchasing of materials, services and</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equipment</a:t>
            </a:r>
          </a:p>
          <a:p>
            <a:pPr marL="514350" indent="-514350">
              <a:lnSpc>
                <a:spcPct val="80000"/>
              </a:lnSpc>
              <a:buFont typeface="+mj-lt"/>
              <a:buAutoNum type="romanUcPeriod"/>
            </a:pPr>
            <a:endParaRPr lang="en-US" dirty="0">
              <a:latin typeface="Arial" panose="020B0604020202020204" pitchFamily="34" charset="0"/>
              <a:cs typeface="Arial" panose="020B0604020202020204" pitchFamily="34" charset="0"/>
            </a:endParaRPr>
          </a:p>
          <a:p>
            <a:pPr marL="514350" indent="-514350">
              <a:lnSpc>
                <a:spcPct val="80000"/>
              </a:lnSpc>
              <a:buFont typeface="+mj-lt"/>
              <a:buAutoNum type="romanUcPeriod"/>
            </a:pPr>
            <a:r>
              <a:rPr lang="en-US" b="1" dirty="0">
                <a:latin typeface="Arial" panose="020B0604020202020204" pitchFamily="34" charset="0"/>
                <a:ea typeface="Adobe Gothic Std B" panose="020B0800000000000000" pitchFamily="34" charset="-128"/>
                <a:cs typeface="Arial" panose="020B0604020202020204" pitchFamily="34" charset="0"/>
              </a:rPr>
              <a:t>Professional Services Procurement Department</a:t>
            </a:r>
            <a:r>
              <a:rPr lang="en-US" dirty="0">
                <a:latin typeface="Arial" panose="020B0604020202020204" pitchFamily="34" charset="0"/>
                <a:ea typeface="Adobe Gothic Std B" panose="020B0800000000000000" pitchFamily="34" charset="-128"/>
                <a:cs typeface="Arial" panose="020B0604020202020204" pitchFamily="34" charset="0"/>
              </a:rPr>
              <a:t>:</a:t>
            </a:r>
          </a:p>
          <a:p>
            <a:pPr marL="1200150"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Responsible for contracts for architectural and engineering, financial and other professional services</a:t>
            </a:r>
          </a:p>
          <a:p>
            <a:pPr marL="514350" indent="-514350">
              <a:lnSpc>
                <a:spcPct val="80000"/>
              </a:lnSpc>
              <a:buFont typeface="+mj-lt"/>
              <a:buAutoNum type="romanUcPeriod"/>
            </a:pPr>
            <a:endParaRPr lang="en-US" sz="2100" dirty="0">
              <a:latin typeface="Arial" panose="020B0604020202020204" pitchFamily="34" charset="0"/>
              <a:cs typeface="Arial" panose="020B0604020202020204" pitchFamily="34" charset="0"/>
            </a:endParaRPr>
          </a:p>
          <a:p>
            <a:pPr marL="514350" indent="-514350">
              <a:lnSpc>
                <a:spcPct val="80000"/>
              </a:lnSpc>
              <a:buFont typeface="+mj-lt"/>
              <a:buAutoNum type="romanUcPeriod"/>
            </a:pPr>
            <a:r>
              <a:rPr lang="en-US" b="1" dirty="0">
                <a:latin typeface="Arial" panose="020B0604020202020204" pitchFamily="34" charset="0"/>
                <a:ea typeface="Adobe Gothic Std B" panose="020B0800000000000000" pitchFamily="34" charset="-128"/>
                <a:cs typeface="Arial" panose="020B0604020202020204" pitchFamily="34" charset="0"/>
              </a:rPr>
              <a:t>Construction &amp; Facilities Maintenance Department</a:t>
            </a:r>
            <a:r>
              <a:rPr lang="en-US" dirty="0">
                <a:latin typeface="Arial" panose="020B0604020202020204" pitchFamily="34" charset="0"/>
                <a:ea typeface="Adobe Gothic Std B" panose="020B0800000000000000" pitchFamily="34" charset="-128"/>
                <a:cs typeface="Arial" panose="020B0604020202020204" pitchFamily="34" charset="0"/>
              </a:rPr>
              <a:t>:</a:t>
            </a:r>
          </a:p>
          <a:p>
            <a:pPr marL="1200150" lvl="2" indent="-285750">
              <a:lnSpc>
                <a:spcPct val="80000"/>
              </a:lnSpc>
              <a:buFont typeface="Arial" panose="020B0604020202020204" pitchFamily="34" charset="0"/>
              <a:buChar char="•"/>
            </a:pPr>
            <a:r>
              <a:rPr lang="en-US" sz="1600" dirty="0">
                <a:latin typeface="Arial" panose="020B0604020202020204" pitchFamily="34" charset="0"/>
                <a:cs typeface="Arial" panose="020B0604020202020204" pitchFamily="34" charset="0"/>
              </a:rPr>
              <a:t>Responsible for contracts for construction and facilities maintenance services</a:t>
            </a:r>
          </a:p>
          <a:p>
            <a:pPr marL="514350" indent="-514350">
              <a:lnSpc>
                <a:spcPct val="80000"/>
              </a:lnSpc>
              <a:buFont typeface="+mj-lt"/>
              <a:buAutoNum type="romanUcPeriod"/>
            </a:pPr>
            <a:endParaRPr lang="en-US" dirty="0">
              <a:latin typeface="Arial" panose="020B0604020202020204" pitchFamily="34" charset="0"/>
              <a:cs typeface="Arial" panose="020B0604020202020204" pitchFamily="34" charset="0"/>
            </a:endParaRPr>
          </a:p>
          <a:p>
            <a:pPr marL="514350" indent="-514350">
              <a:lnSpc>
                <a:spcPct val="80000"/>
              </a:lnSpc>
              <a:buFont typeface="+mj-lt"/>
              <a:buAutoNum type="romanUcPeriod"/>
            </a:pPr>
            <a:r>
              <a:rPr lang="en-US" b="1" dirty="0">
                <a:latin typeface="Arial" panose="020B0604020202020204" pitchFamily="34" charset="0"/>
                <a:ea typeface="Adobe Gothic Std B" panose="020B0800000000000000" pitchFamily="34" charset="-128"/>
                <a:cs typeface="Arial" panose="020B0604020202020204" pitchFamily="34" charset="0"/>
              </a:rPr>
              <a:t>Materials Department</a:t>
            </a:r>
            <a:r>
              <a:rPr lang="en-US" dirty="0">
                <a:latin typeface="Arial" panose="020B0604020202020204" pitchFamily="34" charset="0"/>
                <a:ea typeface="Adobe Gothic Std B" panose="020B0800000000000000" pitchFamily="34" charset="-128"/>
                <a:cs typeface="Arial" panose="020B0604020202020204" pitchFamily="34" charset="0"/>
              </a:rPr>
              <a:t>:</a:t>
            </a:r>
          </a:p>
          <a:p>
            <a:pPr marL="1200150" lvl="2" indent="-285750">
              <a:lnSpc>
                <a:spcPct val="80000"/>
              </a:lnSpc>
              <a:buFont typeface="Arial" panose="020B0604020202020204" pitchFamily="34" charset="0"/>
              <a:buChar char="•"/>
            </a:pPr>
            <a:r>
              <a:rPr lang="en-US" sz="1600" dirty="0">
                <a:latin typeface="Arial" panose="020B0604020202020204" pitchFamily="34" charset="0"/>
                <a:cs typeface="Arial" panose="020B0604020202020204" pitchFamily="34" charset="0"/>
              </a:rPr>
              <a:t>Responsible for the receipt, storage, distribution and replenishment of Metra's physical inventory</a:t>
            </a:r>
          </a:p>
        </p:txBody>
      </p:sp>
    </p:spTree>
    <p:extLst>
      <p:ext uri="{BB962C8B-B14F-4D97-AF65-F5344CB8AC3E}">
        <p14:creationId xmlns:p14="http://schemas.microsoft.com/office/powerpoint/2010/main" val="130811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990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p:cNvSpPr txBox="1">
            <a:spLocks/>
          </p:cNvSpPr>
          <p:nvPr/>
        </p:nvSpPr>
        <p:spPr bwMode="auto">
          <a:xfrm>
            <a:off x="38098" y="-25372"/>
            <a:ext cx="9067799" cy="1143000"/>
          </a:xfrm>
          <a:prstGeom prst="rect">
            <a:avLst/>
          </a:prstGeom>
          <a:noFill/>
          <a:ln w="9525">
            <a:noFill/>
            <a:miter lim="800000"/>
            <a:headEnd/>
            <a:tailEnd/>
          </a:ln>
        </p:spPr>
        <p:txBody>
          <a:bodyPr anchor="ct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Examples Of What We Buy    </a:t>
            </a:r>
          </a:p>
        </p:txBody>
      </p:sp>
      <p:pic>
        <p:nvPicPr>
          <p:cNvPr id="17" name="Picture 8">
            <a:extLst>
              <a:ext uri="{FF2B5EF4-FFF2-40B4-BE49-F238E27FC236}">
                <a16:creationId xmlns:a16="http://schemas.microsoft.com/office/drawing/2014/main" id="{B3589411-9208-4682-9FC5-9A5CC33F6030}"/>
              </a:ext>
            </a:extLst>
          </p:cNvPr>
          <p:cNvPicPr>
            <a:picLocks noChangeAspect="1"/>
          </p:cNvPicPr>
          <p:nvPr/>
        </p:nvPicPr>
        <p:blipFill>
          <a:blip r:embed="rId3"/>
          <a:srcRect/>
          <a:stretch>
            <a:fillRect/>
          </a:stretch>
        </p:blipFill>
        <p:spPr bwMode="auto">
          <a:xfrm>
            <a:off x="7086600" y="5724525"/>
            <a:ext cx="1627632" cy="1257928"/>
          </a:xfrm>
          <a:prstGeom prst="rect">
            <a:avLst/>
          </a:prstGeom>
          <a:noFill/>
          <a:ln w="9525">
            <a:noFill/>
            <a:miter lim="800000"/>
            <a:headEnd/>
            <a:tailEnd/>
          </a:ln>
        </p:spPr>
      </p:pic>
      <p:sp>
        <p:nvSpPr>
          <p:cNvPr id="10" name="TextBox 9">
            <a:extLst>
              <a:ext uri="{FF2B5EF4-FFF2-40B4-BE49-F238E27FC236}">
                <a16:creationId xmlns:a16="http://schemas.microsoft.com/office/drawing/2014/main" id="{2F67B3A7-2EC3-4FE1-A3A0-E61122534310}"/>
              </a:ext>
            </a:extLst>
          </p:cNvPr>
          <p:cNvSpPr txBox="1"/>
          <p:nvPr/>
        </p:nvSpPr>
        <p:spPr>
          <a:xfrm>
            <a:off x="2514600" y="205740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D557E6C-7C0D-4A20-AF39-E0E561B10F15}"/>
              </a:ext>
            </a:extLst>
          </p:cNvPr>
          <p:cNvSpPr txBox="1"/>
          <p:nvPr/>
        </p:nvSpPr>
        <p:spPr>
          <a:xfrm>
            <a:off x="2057400" y="2057400"/>
            <a:ext cx="184731" cy="369332"/>
          </a:xfrm>
          <a:prstGeom prst="rect">
            <a:avLst/>
          </a:prstGeom>
          <a:noFill/>
        </p:spPr>
        <p:txBody>
          <a:bodyPr wrap="square" rtlCol="0">
            <a:spAutoFit/>
          </a:bodyPr>
          <a:lstStyle/>
          <a:p>
            <a:endParaRPr lang="en-US" dirty="0"/>
          </a:p>
        </p:txBody>
      </p:sp>
      <p:sp>
        <p:nvSpPr>
          <p:cNvPr id="9" name="Rectangle: Rounded Corners 8">
            <a:extLst>
              <a:ext uri="{FF2B5EF4-FFF2-40B4-BE49-F238E27FC236}">
                <a16:creationId xmlns:a16="http://schemas.microsoft.com/office/drawing/2014/main" id="{8C195FCC-0A8D-4283-9FEE-B88C1C20A929}"/>
              </a:ext>
            </a:extLst>
          </p:cNvPr>
          <p:cNvSpPr/>
          <p:nvPr/>
        </p:nvSpPr>
        <p:spPr>
          <a:xfrm>
            <a:off x="269985" y="1597631"/>
            <a:ext cx="2197834"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Professional Services</a:t>
            </a:r>
          </a:p>
        </p:txBody>
      </p:sp>
      <p:sp>
        <p:nvSpPr>
          <p:cNvPr id="11" name="Rectangle: Rounded Corners 10">
            <a:extLst>
              <a:ext uri="{FF2B5EF4-FFF2-40B4-BE49-F238E27FC236}">
                <a16:creationId xmlns:a16="http://schemas.microsoft.com/office/drawing/2014/main" id="{8F473C8A-CAF4-4BF2-91F2-1B9AFA6787F8}"/>
              </a:ext>
            </a:extLst>
          </p:cNvPr>
          <p:cNvSpPr/>
          <p:nvPr/>
        </p:nvSpPr>
        <p:spPr>
          <a:xfrm>
            <a:off x="2974859" y="1597631"/>
            <a:ext cx="2415806"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tx1"/>
                </a:solidFill>
              </a:rPr>
              <a:t>Construction Related Services</a:t>
            </a:r>
          </a:p>
        </p:txBody>
      </p:sp>
      <p:sp>
        <p:nvSpPr>
          <p:cNvPr id="12" name="Rectangle: Rounded Corners 11">
            <a:extLst>
              <a:ext uri="{FF2B5EF4-FFF2-40B4-BE49-F238E27FC236}">
                <a16:creationId xmlns:a16="http://schemas.microsoft.com/office/drawing/2014/main" id="{47B0FFFA-9CFE-493C-A67B-BC3B20D3778C}"/>
              </a:ext>
            </a:extLst>
          </p:cNvPr>
          <p:cNvSpPr/>
          <p:nvPr/>
        </p:nvSpPr>
        <p:spPr>
          <a:xfrm>
            <a:off x="5847865" y="1597631"/>
            <a:ext cx="2568946"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ln w="0"/>
                <a:solidFill>
                  <a:schemeClr val="tx1"/>
                </a:solidFill>
              </a:rPr>
              <a:t>Commodities &amp; General Services</a:t>
            </a:r>
          </a:p>
        </p:txBody>
      </p:sp>
      <p:sp>
        <p:nvSpPr>
          <p:cNvPr id="13" name="TextBox 12">
            <a:extLst>
              <a:ext uri="{FF2B5EF4-FFF2-40B4-BE49-F238E27FC236}">
                <a16:creationId xmlns:a16="http://schemas.microsoft.com/office/drawing/2014/main" id="{AFCA888B-2605-49B2-ABAF-4C3BE4573427}"/>
              </a:ext>
            </a:extLst>
          </p:cNvPr>
          <p:cNvSpPr txBox="1"/>
          <p:nvPr/>
        </p:nvSpPr>
        <p:spPr>
          <a:xfrm>
            <a:off x="269985" y="2398047"/>
            <a:ext cx="3114305" cy="2031325"/>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en-US" b="1" dirty="0">
                <a:ea typeface="Adobe Gothic Std B" panose="020B0800000000000000" pitchFamily="34" charset="-128"/>
              </a:rPr>
              <a:t>Architectural</a:t>
            </a:r>
          </a:p>
          <a:p>
            <a:pPr marL="285750" indent="-285750">
              <a:buFont typeface="Arial" panose="020B0604020202020204" pitchFamily="34" charset="0"/>
              <a:buChar char="•"/>
            </a:pPr>
            <a:r>
              <a:rPr lang="en-US" b="1" dirty="0">
                <a:ea typeface="Adobe Gothic Std B" panose="020B0800000000000000" pitchFamily="34" charset="-128"/>
              </a:rPr>
              <a:t>Engineering</a:t>
            </a:r>
          </a:p>
          <a:p>
            <a:pPr marL="285750" indent="-285750">
              <a:buFont typeface="Arial" panose="020B0604020202020204" pitchFamily="34" charset="0"/>
              <a:buChar char="•"/>
            </a:pPr>
            <a:r>
              <a:rPr lang="en-US" b="1" dirty="0">
                <a:ea typeface="Adobe Gothic Std B" panose="020B0800000000000000" pitchFamily="34" charset="-128"/>
              </a:rPr>
              <a:t>Human Resources</a:t>
            </a:r>
          </a:p>
          <a:p>
            <a:pPr marL="285750" indent="-285750">
              <a:buFont typeface="Arial" panose="020B0604020202020204" pitchFamily="34" charset="0"/>
              <a:buChar char="•"/>
            </a:pPr>
            <a:r>
              <a:rPr lang="en-US" b="1" dirty="0">
                <a:ea typeface="Adobe Gothic Std B" panose="020B0800000000000000" pitchFamily="34" charset="-128"/>
              </a:rPr>
              <a:t>Financial</a:t>
            </a:r>
          </a:p>
          <a:p>
            <a:pPr marL="285750" indent="-285750">
              <a:buFont typeface="Arial" panose="020B0604020202020204" pitchFamily="34" charset="0"/>
              <a:buChar char="•"/>
            </a:pPr>
            <a:r>
              <a:rPr lang="en-US" b="1" dirty="0">
                <a:ea typeface="Adobe Gothic Std B" panose="020B0800000000000000" pitchFamily="34" charset="-128"/>
              </a:rPr>
              <a:t>Marketing</a:t>
            </a:r>
          </a:p>
          <a:p>
            <a:pPr marL="285750" indent="-285750">
              <a:buFont typeface="Arial" panose="020B0604020202020204" pitchFamily="34" charset="0"/>
              <a:buChar char="•"/>
            </a:pPr>
            <a:r>
              <a:rPr lang="en-US" b="1" dirty="0">
                <a:ea typeface="Adobe Gothic Std B" panose="020B0800000000000000" pitchFamily="34" charset="-128"/>
              </a:rPr>
              <a:t>Mechanical</a:t>
            </a:r>
          </a:p>
        </p:txBody>
      </p:sp>
      <p:sp>
        <p:nvSpPr>
          <p:cNvPr id="15" name="TextBox 14">
            <a:extLst>
              <a:ext uri="{FF2B5EF4-FFF2-40B4-BE49-F238E27FC236}">
                <a16:creationId xmlns:a16="http://schemas.microsoft.com/office/drawing/2014/main" id="{6E16B450-431E-4576-9164-4E47C81C81E5}"/>
              </a:ext>
            </a:extLst>
          </p:cNvPr>
          <p:cNvSpPr txBox="1"/>
          <p:nvPr/>
        </p:nvSpPr>
        <p:spPr>
          <a:xfrm>
            <a:off x="3117754" y="2326911"/>
            <a:ext cx="2939440" cy="2339102"/>
          </a:xfrm>
          <a:prstGeom prst="rect">
            <a:avLst/>
          </a:prstGeom>
          <a:noFill/>
        </p:spPr>
        <p:txBody>
          <a:bodyPr wrap="square" rtlCol="0">
            <a:spAutoFit/>
          </a:bodyPr>
          <a:lstStyle/>
          <a:p>
            <a:endParaRPr lang="en-US" sz="2000" dirty="0"/>
          </a:p>
          <a:p>
            <a:pPr marL="285750" indent="-285750">
              <a:buFont typeface="Arial" panose="020B0604020202020204" pitchFamily="34" charset="0"/>
              <a:buChar char="•"/>
            </a:pPr>
            <a:r>
              <a:rPr lang="en-US" b="1" dirty="0">
                <a:ea typeface="Adobe Gothic Std B" panose="020B0800000000000000" pitchFamily="34" charset="-128"/>
              </a:rPr>
              <a:t>Concrete</a:t>
            </a:r>
          </a:p>
          <a:p>
            <a:pPr marL="285750" indent="-285750">
              <a:buFont typeface="Arial" panose="020B0604020202020204" pitchFamily="34" charset="0"/>
              <a:buChar char="•"/>
            </a:pPr>
            <a:r>
              <a:rPr lang="en-US" b="1" dirty="0">
                <a:ea typeface="Adobe Gothic Std B" panose="020B0800000000000000" pitchFamily="34" charset="-128"/>
              </a:rPr>
              <a:t>Electrical</a:t>
            </a:r>
          </a:p>
          <a:p>
            <a:pPr marL="285750" indent="-285750">
              <a:buFont typeface="Arial" panose="020B0604020202020204" pitchFamily="34" charset="0"/>
              <a:buChar char="•"/>
            </a:pPr>
            <a:r>
              <a:rPr lang="en-US" b="1" dirty="0">
                <a:ea typeface="Adobe Gothic Std B" panose="020B0800000000000000" pitchFamily="34" charset="-128"/>
              </a:rPr>
              <a:t>HVAC</a:t>
            </a:r>
          </a:p>
          <a:p>
            <a:pPr marL="285750" indent="-285750">
              <a:buFont typeface="Arial" panose="020B0604020202020204" pitchFamily="34" charset="0"/>
              <a:buChar char="•"/>
            </a:pPr>
            <a:r>
              <a:rPr lang="en-US" b="1" dirty="0">
                <a:ea typeface="Adobe Gothic Std B" panose="020B0800000000000000" pitchFamily="34" charset="-128"/>
              </a:rPr>
              <a:t>Masonry</a:t>
            </a:r>
          </a:p>
          <a:p>
            <a:pPr marL="285750" indent="-285750">
              <a:buFont typeface="Arial" panose="020B0604020202020204" pitchFamily="34" charset="0"/>
              <a:buChar char="•"/>
            </a:pPr>
            <a:r>
              <a:rPr lang="en-US" b="1" dirty="0">
                <a:ea typeface="Adobe Gothic Std B" panose="020B0800000000000000" pitchFamily="34" charset="-128"/>
              </a:rPr>
              <a:t>Painting</a:t>
            </a:r>
          </a:p>
          <a:p>
            <a:pPr marL="285750" indent="-285750">
              <a:buFont typeface="Arial" panose="020B0604020202020204" pitchFamily="34" charset="0"/>
              <a:buChar char="•"/>
            </a:pPr>
            <a:r>
              <a:rPr lang="en-US" b="1" dirty="0">
                <a:ea typeface="Adobe Gothic Std B" panose="020B0800000000000000" pitchFamily="34" charset="-128"/>
              </a:rPr>
              <a:t>Plumbing</a:t>
            </a:r>
          </a:p>
          <a:p>
            <a:pPr marL="285750" indent="-285750">
              <a:buFont typeface="Arial" panose="020B0604020202020204" pitchFamily="34" charset="0"/>
              <a:buChar char="•"/>
            </a:pPr>
            <a:r>
              <a:rPr lang="en-US" b="1" dirty="0">
                <a:ea typeface="Adobe Gothic Std B" panose="020B0800000000000000" pitchFamily="34" charset="-128"/>
              </a:rPr>
              <a:t>Roofing</a:t>
            </a:r>
          </a:p>
        </p:txBody>
      </p:sp>
      <p:sp>
        <p:nvSpPr>
          <p:cNvPr id="16" name="TextBox 15">
            <a:extLst>
              <a:ext uri="{FF2B5EF4-FFF2-40B4-BE49-F238E27FC236}">
                <a16:creationId xmlns:a16="http://schemas.microsoft.com/office/drawing/2014/main" id="{94B4AD67-C7E4-4981-8EA2-42EBA9161FDF}"/>
              </a:ext>
            </a:extLst>
          </p:cNvPr>
          <p:cNvSpPr txBox="1"/>
          <p:nvPr/>
        </p:nvSpPr>
        <p:spPr>
          <a:xfrm>
            <a:off x="5847865" y="2341354"/>
            <a:ext cx="3758877" cy="2862322"/>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b="1" dirty="0">
                <a:ea typeface="Adobe Gothic Std B" panose="020B0800000000000000" pitchFamily="34" charset="-128"/>
              </a:rPr>
              <a:t>Chemicals</a:t>
            </a:r>
          </a:p>
          <a:p>
            <a:pPr marL="285750" indent="-285750">
              <a:buFont typeface="Arial" panose="020B0604020202020204" pitchFamily="34" charset="0"/>
              <a:buChar char="•"/>
            </a:pPr>
            <a:r>
              <a:rPr lang="en-US" b="1" dirty="0">
                <a:ea typeface="Adobe Gothic Std B" panose="020B0800000000000000" pitchFamily="34" charset="-128"/>
              </a:rPr>
              <a:t>Equipment</a:t>
            </a:r>
          </a:p>
          <a:p>
            <a:pPr marL="285750" indent="-285750">
              <a:buFont typeface="Arial" panose="020B0604020202020204" pitchFamily="34" charset="0"/>
              <a:buChar char="•"/>
            </a:pPr>
            <a:r>
              <a:rPr lang="en-US" b="1" dirty="0">
                <a:ea typeface="Adobe Gothic Std B" panose="020B0800000000000000" pitchFamily="34" charset="-128"/>
              </a:rPr>
              <a:t>Fuel</a:t>
            </a:r>
          </a:p>
          <a:p>
            <a:pPr marL="285750" indent="-285750">
              <a:buFont typeface="Arial" panose="020B0604020202020204" pitchFamily="34" charset="0"/>
              <a:buChar char="•"/>
            </a:pPr>
            <a:r>
              <a:rPr lang="en-US" b="1" dirty="0">
                <a:ea typeface="Adobe Gothic Std B" panose="020B0800000000000000" pitchFamily="34" charset="-128"/>
              </a:rPr>
              <a:t>Furniture</a:t>
            </a:r>
          </a:p>
          <a:p>
            <a:pPr marL="285750" indent="-285750">
              <a:buFont typeface="Arial" panose="020B0604020202020204" pitchFamily="34" charset="0"/>
              <a:buChar char="•"/>
            </a:pPr>
            <a:r>
              <a:rPr lang="en-US" b="1" dirty="0">
                <a:ea typeface="Adobe Gothic Std B" panose="020B0800000000000000" pitchFamily="34" charset="-128"/>
              </a:rPr>
              <a:t>Maintenance &amp; Janitorial Supplies</a:t>
            </a:r>
          </a:p>
          <a:p>
            <a:pPr marL="285750" indent="-285750">
              <a:buFont typeface="Arial" panose="020B0604020202020204" pitchFamily="34" charset="0"/>
              <a:buChar char="•"/>
            </a:pPr>
            <a:r>
              <a:rPr lang="en-US" b="1" dirty="0">
                <a:ea typeface="Adobe Gothic Std B" panose="020B0800000000000000" pitchFamily="34" charset="-128"/>
              </a:rPr>
              <a:t>Office Supplies</a:t>
            </a:r>
          </a:p>
          <a:p>
            <a:pPr marL="285750" indent="-285750">
              <a:buFont typeface="Arial" panose="020B0604020202020204" pitchFamily="34" charset="0"/>
              <a:buChar char="•"/>
            </a:pPr>
            <a:r>
              <a:rPr lang="en-US" b="1" dirty="0">
                <a:ea typeface="Adobe Gothic Std B" panose="020B0800000000000000" pitchFamily="34" charset="-128"/>
              </a:rPr>
              <a:t>Rail Specific Items</a:t>
            </a:r>
          </a:p>
          <a:p>
            <a:pPr marL="285750" indent="-285750">
              <a:buFont typeface="Arial" panose="020B0604020202020204" pitchFamily="34" charset="0"/>
              <a:buChar char="•"/>
            </a:pPr>
            <a:r>
              <a:rPr lang="en-US" b="1" dirty="0">
                <a:ea typeface="Adobe Gothic Std B" panose="020B0800000000000000" pitchFamily="34" charset="-128"/>
              </a:rPr>
              <a:t>Uniforms</a:t>
            </a:r>
          </a:p>
        </p:txBody>
      </p:sp>
    </p:spTree>
    <p:extLst>
      <p:ext uri="{BB962C8B-B14F-4D97-AF65-F5344CB8AC3E}">
        <p14:creationId xmlns:p14="http://schemas.microsoft.com/office/powerpoint/2010/main" val="2054036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990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p:cNvSpPr txBox="1">
            <a:spLocks/>
          </p:cNvSpPr>
          <p:nvPr/>
        </p:nvSpPr>
        <p:spPr bwMode="auto">
          <a:xfrm>
            <a:off x="38098" y="-25372"/>
            <a:ext cx="9067799" cy="1143000"/>
          </a:xfrm>
          <a:prstGeom prst="rect">
            <a:avLst/>
          </a:prstGeom>
          <a:noFill/>
          <a:ln w="9525">
            <a:noFill/>
            <a:miter lim="800000"/>
            <a:headEnd/>
            <a:tailEnd/>
          </a:ln>
        </p:spPr>
        <p:txBody>
          <a:bodyPr anchor="ct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Contract Opportunities    </a:t>
            </a:r>
          </a:p>
        </p:txBody>
      </p:sp>
      <p:pic>
        <p:nvPicPr>
          <p:cNvPr id="17" name="Picture 8">
            <a:extLst>
              <a:ext uri="{FF2B5EF4-FFF2-40B4-BE49-F238E27FC236}">
                <a16:creationId xmlns:a16="http://schemas.microsoft.com/office/drawing/2014/main" id="{B3589411-9208-4682-9FC5-9A5CC33F6030}"/>
              </a:ext>
            </a:extLst>
          </p:cNvPr>
          <p:cNvPicPr>
            <a:picLocks noChangeAspect="1"/>
          </p:cNvPicPr>
          <p:nvPr/>
        </p:nvPicPr>
        <p:blipFill>
          <a:blip r:embed="rId3"/>
          <a:srcRect/>
          <a:stretch>
            <a:fillRect/>
          </a:stretch>
        </p:blipFill>
        <p:spPr bwMode="auto">
          <a:xfrm>
            <a:off x="7516368" y="5964153"/>
            <a:ext cx="1627632" cy="1257928"/>
          </a:xfrm>
          <a:prstGeom prst="rect">
            <a:avLst/>
          </a:prstGeom>
          <a:noFill/>
          <a:ln w="9525">
            <a:noFill/>
            <a:miter lim="800000"/>
            <a:headEnd/>
            <a:tailEnd/>
          </a:ln>
        </p:spPr>
      </p:pic>
      <p:sp>
        <p:nvSpPr>
          <p:cNvPr id="10" name="TextBox 9">
            <a:extLst>
              <a:ext uri="{FF2B5EF4-FFF2-40B4-BE49-F238E27FC236}">
                <a16:creationId xmlns:a16="http://schemas.microsoft.com/office/drawing/2014/main" id="{2F67B3A7-2EC3-4FE1-A3A0-E61122534310}"/>
              </a:ext>
            </a:extLst>
          </p:cNvPr>
          <p:cNvSpPr txBox="1"/>
          <p:nvPr/>
        </p:nvSpPr>
        <p:spPr>
          <a:xfrm>
            <a:off x="2514600" y="205740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D557E6C-7C0D-4A20-AF39-E0E561B10F15}"/>
              </a:ext>
            </a:extLst>
          </p:cNvPr>
          <p:cNvSpPr txBox="1"/>
          <p:nvPr/>
        </p:nvSpPr>
        <p:spPr>
          <a:xfrm>
            <a:off x="2057400" y="2057400"/>
            <a:ext cx="184731" cy="369332"/>
          </a:xfrm>
          <a:prstGeom prst="rect">
            <a:avLst/>
          </a:prstGeom>
          <a:noFill/>
        </p:spPr>
        <p:txBody>
          <a:bodyPr wrap="square" rtlCol="0">
            <a:spAutoFit/>
          </a:bodyPr>
          <a:lstStyle/>
          <a:p>
            <a:endParaRPr lang="en-US" dirty="0"/>
          </a:p>
        </p:txBody>
      </p:sp>
      <p:pic>
        <p:nvPicPr>
          <p:cNvPr id="4" name="Picture 3">
            <a:extLst>
              <a:ext uri="{FF2B5EF4-FFF2-40B4-BE49-F238E27FC236}">
                <a16:creationId xmlns:a16="http://schemas.microsoft.com/office/drawing/2014/main" id="{58104FEF-C59C-4FAE-9751-1E41077E8053}"/>
              </a:ext>
            </a:extLst>
          </p:cNvPr>
          <p:cNvPicPr>
            <a:picLocks noChangeAspect="1"/>
          </p:cNvPicPr>
          <p:nvPr/>
        </p:nvPicPr>
        <p:blipFill>
          <a:blip r:embed="rId4"/>
          <a:stretch>
            <a:fillRect/>
          </a:stretch>
        </p:blipFill>
        <p:spPr>
          <a:xfrm>
            <a:off x="1638297" y="1190450"/>
            <a:ext cx="5867400" cy="704850"/>
          </a:xfrm>
          <a:prstGeom prst="rect">
            <a:avLst/>
          </a:prstGeom>
        </p:spPr>
      </p:pic>
      <p:pic>
        <p:nvPicPr>
          <p:cNvPr id="9" name="Picture 8">
            <a:extLst>
              <a:ext uri="{FF2B5EF4-FFF2-40B4-BE49-F238E27FC236}">
                <a16:creationId xmlns:a16="http://schemas.microsoft.com/office/drawing/2014/main" id="{AA185F02-160A-4B74-BFE8-4E84F5A714A4}"/>
              </a:ext>
            </a:extLst>
          </p:cNvPr>
          <p:cNvPicPr>
            <a:picLocks noChangeAspect="1"/>
          </p:cNvPicPr>
          <p:nvPr/>
        </p:nvPicPr>
        <p:blipFill>
          <a:blip r:embed="rId5"/>
          <a:stretch>
            <a:fillRect/>
          </a:stretch>
        </p:blipFill>
        <p:spPr>
          <a:xfrm>
            <a:off x="481582" y="2004459"/>
            <a:ext cx="7962903" cy="883857"/>
          </a:xfrm>
          <a:prstGeom prst="rect">
            <a:avLst/>
          </a:prstGeom>
        </p:spPr>
      </p:pic>
      <p:pic>
        <p:nvPicPr>
          <p:cNvPr id="11" name="Picture 10">
            <a:extLst>
              <a:ext uri="{FF2B5EF4-FFF2-40B4-BE49-F238E27FC236}">
                <a16:creationId xmlns:a16="http://schemas.microsoft.com/office/drawing/2014/main" id="{FAB23F30-B3D5-4017-8DE7-FD6581E6C1EB}"/>
              </a:ext>
            </a:extLst>
          </p:cNvPr>
          <p:cNvPicPr>
            <a:picLocks noChangeAspect="1"/>
          </p:cNvPicPr>
          <p:nvPr/>
        </p:nvPicPr>
        <p:blipFill>
          <a:blip r:embed="rId6"/>
          <a:stretch>
            <a:fillRect/>
          </a:stretch>
        </p:blipFill>
        <p:spPr>
          <a:xfrm>
            <a:off x="481583" y="2941257"/>
            <a:ext cx="7962903" cy="2124231"/>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AFC4C1BB-F9D5-47E9-A2AE-894D1928288D}"/>
              </a:ext>
            </a:extLst>
          </p:cNvPr>
          <p:cNvSpPr txBox="1"/>
          <p:nvPr/>
        </p:nvSpPr>
        <p:spPr>
          <a:xfrm>
            <a:off x="381000" y="5171370"/>
            <a:ext cx="8580642" cy="1015663"/>
          </a:xfrm>
          <a:prstGeom prst="rect">
            <a:avLst/>
          </a:prstGeom>
          <a:noFill/>
        </p:spPr>
        <p:txBody>
          <a:bodyPr wrap="square" rtlCol="0">
            <a:spAutoFit/>
          </a:bodyPr>
          <a:lstStyle/>
          <a:p>
            <a:r>
              <a:rPr lang="en-US" sz="1200" b="1" dirty="0">
                <a:latin typeface="+mn-lt"/>
              </a:rPr>
              <a:t>Annual Procurement Plan</a:t>
            </a:r>
            <a:endParaRPr lang="en-US" sz="1200" dirty="0">
              <a:latin typeface="+mn-lt"/>
            </a:endParaRPr>
          </a:p>
          <a:p>
            <a:r>
              <a:rPr lang="en-US" sz="1200" dirty="0">
                <a:latin typeface="+mn-lt"/>
              </a:rPr>
              <a:t>The Procurement Plan, updated quarterly,  identifies potential contracting opportunities for goods and services anticipated by Metra Departments such as Engineering, Mechanical, Fleet and Facility Management, Finance, Information Systems and Materials and Stores. This document also includes information about vendor registrations and how Metra ensures that small, minority and women-owned businesses have equal opportunity to receive and participate in Metra contracts. Review </a:t>
            </a:r>
            <a:r>
              <a:rPr lang="en-US" sz="1200" dirty="0">
                <a:latin typeface="+mn-lt"/>
                <a:hlinkClick r:id="rId7"/>
              </a:rPr>
              <a:t>Metra’s Annual Procurement Plan</a:t>
            </a:r>
            <a:r>
              <a:rPr lang="en-US" sz="1200" dirty="0">
                <a:latin typeface="+mn-lt"/>
              </a:rPr>
              <a:t> here.</a:t>
            </a:r>
          </a:p>
        </p:txBody>
      </p:sp>
    </p:spTree>
    <p:extLst>
      <p:ext uri="{BB962C8B-B14F-4D97-AF65-F5344CB8AC3E}">
        <p14:creationId xmlns:p14="http://schemas.microsoft.com/office/powerpoint/2010/main" val="2616797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990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p:cNvSpPr txBox="1">
            <a:spLocks/>
          </p:cNvSpPr>
          <p:nvPr/>
        </p:nvSpPr>
        <p:spPr bwMode="auto">
          <a:xfrm>
            <a:off x="38098" y="-25372"/>
            <a:ext cx="9067799" cy="1143000"/>
          </a:xfrm>
          <a:prstGeom prst="rect">
            <a:avLst/>
          </a:prstGeom>
          <a:noFill/>
          <a:ln w="9525">
            <a:noFill/>
            <a:miter lim="800000"/>
            <a:headEnd/>
            <a:tailEnd/>
          </a:ln>
        </p:spPr>
        <p:txBody>
          <a:bodyPr anchor="ct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How To Register As A Vendor    </a:t>
            </a:r>
          </a:p>
        </p:txBody>
      </p:sp>
      <p:pic>
        <p:nvPicPr>
          <p:cNvPr id="17" name="Picture 8">
            <a:extLst>
              <a:ext uri="{FF2B5EF4-FFF2-40B4-BE49-F238E27FC236}">
                <a16:creationId xmlns:a16="http://schemas.microsoft.com/office/drawing/2014/main" id="{B3589411-9208-4682-9FC5-9A5CC33F6030}"/>
              </a:ext>
            </a:extLst>
          </p:cNvPr>
          <p:cNvPicPr>
            <a:picLocks noChangeAspect="1"/>
          </p:cNvPicPr>
          <p:nvPr/>
        </p:nvPicPr>
        <p:blipFill>
          <a:blip r:embed="rId3"/>
          <a:srcRect/>
          <a:stretch>
            <a:fillRect/>
          </a:stretch>
        </p:blipFill>
        <p:spPr bwMode="auto">
          <a:xfrm>
            <a:off x="7086600" y="5724525"/>
            <a:ext cx="1627632" cy="1257928"/>
          </a:xfrm>
          <a:prstGeom prst="rect">
            <a:avLst/>
          </a:prstGeom>
          <a:noFill/>
          <a:ln w="9525">
            <a:noFill/>
            <a:miter lim="800000"/>
            <a:headEnd/>
            <a:tailEnd/>
          </a:ln>
        </p:spPr>
      </p:pic>
      <p:sp>
        <p:nvSpPr>
          <p:cNvPr id="10" name="TextBox 9">
            <a:extLst>
              <a:ext uri="{FF2B5EF4-FFF2-40B4-BE49-F238E27FC236}">
                <a16:creationId xmlns:a16="http://schemas.microsoft.com/office/drawing/2014/main" id="{2F67B3A7-2EC3-4FE1-A3A0-E61122534310}"/>
              </a:ext>
            </a:extLst>
          </p:cNvPr>
          <p:cNvSpPr txBox="1"/>
          <p:nvPr/>
        </p:nvSpPr>
        <p:spPr>
          <a:xfrm>
            <a:off x="2514600" y="205740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D557E6C-7C0D-4A20-AF39-E0E561B10F15}"/>
              </a:ext>
            </a:extLst>
          </p:cNvPr>
          <p:cNvSpPr txBox="1"/>
          <p:nvPr/>
        </p:nvSpPr>
        <p:spPr>
          <a:xfrm>
            <a:off x="2057400" y="2057400"/>
            <a:ext cx="184731" cy="369332"/>
          </a:xfrm>
          <a:prstGeom prst="rect">
            <a:avLst/>
          </a:prstGeom>
          <a:noFill/>
        </p:spPr>
        <p:txBody>
          <a:bodyPr wrap="square" rtlCol="0">
            <a:spAutoFit/>
          </a:bodyPr>
          <a:lstStyle/>
          <a:p>
            <a:endParaRPr lang="en-US" dirty="0"/>
          </a:p>
        </p:txBody>
      </p:sp>
      <p:pic>
        <p:nvPicPr>
          <p:cNvPr id="30" name="Picture 29">
            <a:extLst>
              <a:ext uri="{FF2B5EF4-FFF2-40B4-BE49-F238E27FC236}">
                <a16:creationId xmlns:a16="http://schemas.microsoft.com/office/drawing/2014/main" id="{737EB145-05C7-4B6B-B540-DFDAB3915B4F}"/>
              </a:ext>
            </a:extLst>
          </p:cNvPr>
          <p:cNvPicPr>
            <a:picLocks noChangeAspect="1"/>
          </p:cNvPicPr>
          <p:nvPr/>
        </p:nvPicPr>
        <p:blipFill>
          <a:blip r:embed="rId4"/>
          <a:stretch>
            <a:fillRect/>
          </a:stretch>
        </p:blipFill>
        <p:spPr>
          <a:xfrm>
            <a:off x="88857" y="2204960"/>
            <a:ext cx="3937086" cy="3286125"/>
          </a:xfrm>
          <a:prstGeom prst="rect">
            <a:avLst/>
          </a:prstGeom>
        </p:spPr>
      </p:pic>
      <p:pic>
        <p:nvPicPr>
          <p:cNvPr id="32" name="Picture 31">
            <a:extLst>
              <a:ext uri="{FF2B5EF4-FFF2-40B4-BE49-F238E27FC236}">
                <a16:creationId xmlns:a16="http://schemas.microsoft.com/office/drawing/2014/main" id="{EEE478B9-EC22-4C0D-8ECD-7A60844E6B55}"/>
              </a:ext>
            </a:extLst>
          </p:cNvPr>
          <p:cNvPicPr>
            <a:picLocks noChangeAspect="1"/>
          </p:cNvPicPr>
          <p:nvPr/>
        </p:nvPicPr>
        <p:blipFill>
          <a:blip r:embed="rId5"/>
          <a:stretch>
            <a:fillRect/>
          </a:stretch>
        </p:blipFill>
        <p:spPr>
          <a:xfrm>
            <a:off x="3930693" y="2168678"/>
            <a:ext cx="5114925" cy="3286125"/>
          </a:xfrm>
          <a:prstGeom prst="rect">
            <a:avLst/>
          </a:prstGeom>
        </p:spPr>
      </p:pic>
      <p:pic>
        <p:nvPicPr>
          <p:cNvPr id="3" name="Picture 2">
            <a:extLst>
              <a:ext uri="{FF2B5EF4-FFF2-40B4-BE49-F238E27FC236}">
                <a16:creationId xmlns:a16="http://schemas.microsoft.com/office/drawing/2014/main" id="{44DF67DA-D636-420D-89CB-6CB814754CD8}"/>
              </a:ext>
            </a:extLst>
          </p:cNvPr>
          <p:cNvPicPr>
            <a:picLocks noChangeAspect="1"/>
          </p:cNvPicPr>
          <p:nvPr/>
        </p:nvPicPr>
        <p:blipFill>
          <a:blip r:embed="rId6"/>
          <a:stretch>
            <a:fillRect/>
          </a:stretch>
        </p:blipFill>
        <p:spPr>
          <a:xfrm>
            <a:off x="266697" y="1259720"/>
            <a:ext cx="8610600" cy="833010"/>
          </a:xfrm>
          <a:prstGeom prst="rect">
            <a:avLst/>
          </a:prstGeom>
        </p:spPr>
      </p:pic>
      <p:sp>
        <p:nvSpPr>
          <p:cNvPr id="2" name="TextBox 1">
            <a:extLst>
              <a:ext uri="{FF2B5EF4-FFF2-40B4-BE49-F238E27FC236}">
                <a16:creationId xmlns:a16="http://schemas.microsoft.com/office/drawing/2014/main" id="{3ADA2444-72D5-42DE-ADC7-8C7D7FB250F3}"/>
              </a:ext>
            </a:extLst>
          </p:cNvPr>
          <p:cNvSpPr txBox="1"/>
          <p:nvPr/>
        </p:nvSpPr>
        <p:spPr>
          <a:xfrm>
            <a:off x="38097" y="5610672"/>
            <a:ext cx="8839200" cy="430887"/>
          </a:xfrm>
          <a:prstGeom prst="rect">
            <a:avLst/>
          </a:prstGeom>
          <a:noFill/>
        </p:spPr>
        <p:txBody>
          <a:bodyPr wrap="square" rtlCol="0">
            <a:spAutoFit/>
          </a:bodyPr>
          <a:lstStyle/>
          <a:p>
            <a:r>
              <a:rPr lang="en-US" sz="1100" dirty="0"/>
              <a:t>Note: </a:t>
            </a:r>
            <a:r>
              <a:rPr lang="en-US" sz="1000" dirty="0"/>
              <a:t>Please include the correct NAICS codes relating to the business or services provided to ensure you will receive solicitations from the</a:t>
            </a:r>
          </a:p>
          <a:p>
            <a:r>
              <a:rPr lang="en-US" sz="1000"/>
              <a:t>           Procurement </a:t>
            </a:r>
            <a:r>
              <a:rPr lang="en-US" sz="1000" dirty="0"/>
              <a:t>Department.</a:t>
            </a:r>
          </a:p>
        </p:txBody>
      </p:sp>
    </p:spTree>
    <p:extLst>
      <p:ext uri="{BB962C8B-B14F-4D97-AF65-F5344CB8AC3E}">
        <p14:creationId xmlns:p14="http://schemas.microsoft.com/office/powerpoint/2010/main" val="66140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5141" y="3886311"/>
            <a:ext cx="3981441" cy="2525076"/>
          </a:xfrm>
          <a:prstGeom prst="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066800" y="0"/>
            <a:ext cx="1752600" cy="457200"/>
          </a:xfrm>
          <a:prstGeom prst="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066800" y="3708717"/>
            <a:ext cx="1752600" cy="3149283"/>
          </a:xfrm>
          <a:prstGeom prst="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7110" name="Picture 8"/>
          <p:cNvPicPr>
            <a:picLocks noChangeAspect="1"/>
          </p:cNvPicPr>
          <p:nvPr/>
        </p:nvPicPr>
        <p:blipFill>
          <a:blip r:embed="rId2"/>
          <a:srcRect/>
          <a:stretch>
            <a:fillRect/>
          </a:stretch>
        </p:blipFill>
        <p:spPr bwMode="auto">
          <a:xfrm>
            <a:off x="762000" y="228439"/>
            <a:ext cx="2561432" cy="1979623"/>
          </a:xfrm>
          <a:prstGeom prst="rect">
            <a:avLst/>
          </a:prstGeom>
          <a:noFill/>
          <a:ln w="9525">
            <a:noFill/>
            <a:miter lim="800000"/>
            <a:headEnd/>
            <a:tailEnd/>
          </a:ln>
        </p:spPr>
      </p:pic>
      <p:sp>
        <p:nvSpPr>
          <p:cNvPr id="11" name="Rectangle 10"/>
          <p:cNvSpPr/>
          <p:nvPr/>
        </p:nvSpPr>
        <p:spPr>
          <a:xfrm>
            <a:off x="0" y="1905056"/>
            <a:ext cx="9144000" cy="1371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defRPr/>
            </a:pPr>
            <a:br>
              <a:rPr lang="it-IT" sz="2000" dirty="0">
                <a:solidFill>
                  <a:prstClr val="white"/>
                </a:solidFill>
              </a:rPr>
            </a:br>
            <a:br>
              <a:rPr lang="it-IT" sz="2000" dirty="0">
                <a:solidFill>
                  <a:prstClr val="white"/>
                </a:solidFill>
              </a:rPr>
            </a:br>
            <a:endParaRPr lang="it-IT" sz="2000" dirty="0">
              <a:solidFill>
                <a:prstClr val="white"/>
              </a:solidFill>
            </a:endParaRPr>
          </a:p>
        </p:txBody>
      </p:sp>
      <p:pic>
        <p:nvPicPr>
          <p:cNvPr id="3" name="Picture 2" descr="A close up of a sign&#10;&#10;Description automatically generated">
            <a:extLst>
              <a:ext uri="{FF2B5EF4-FFF2-40B4-BE49-F238E27FC236}">
                <a16:creationId xmlns:a16="http://schemas.microsoft.com/office/drawing/2014/main" id="{54CC3AB5-A1FC-483E-B6A6-2FCA78DD8A4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0" y="4038600"/>
            <a:ext cx="3725826" cy="2133600"/>
          </a:xfrm>
          <a:prstGeom prst="rect">
            <a:avLst/>
          </a:prstGeom>
          <a:ln>
            <a:noFill/>
          </a:ln>
          <a:effectLst>
            <a:softEdge rad="112500"/>
          </a:effectLst>
        </p:spPr>
      </p:pic>
      <p:sp>
        <p:nvSpPr>
          <p:cNvPr id="5" name="TextBox 4">
            <a:extLst>
              <a:ext uri="{FF2B5EF4-FFF2-40B4-BE49-F238E27FC236}">
                <a16:creationId xmlns:a16="http://schemas.microsoft.com/office/drawing/2014/main" id="{D60599A8-491B-49AA-B703-262C720877E8}"/>
              </a:ext>
            </a:extLst>
          </p:cNvPr>
          <p:cNvSpPr txBox="1"/>
          <p:nvPr/>
        </p:nvSpPr>
        <p:spPr>
          <a:xfrm>
            <a:off x="1952625" y="4800600"/>
            <a:ext cx="5238750" cy="230832"/>
          </a:xfrm>
          <a:prstGeom prst="rect">
            <a:avLst/>
          </a:prstGeom>
          <a:noFill/>
        </p:spPr>
        <p:txBody>
          <a:bodyPr wrap="square" rtlCol="0">
            <a:spAutoFit/>
          </a:bodyPr>
          <a:lstStyle/>
          <a:p>
            <a:endParaRPr lang="en-US" sz="900" dirty="0"/>
          </a:p>
        </p:txBody>
      </p:sp>
      <p:grpSp>
        <p:nvGrpSpPr>
          <p:cNvPr id="9" name="Group 8">
            <a:extLst>
              <a:ext uri="{FF2B5EF4-FFF2-40B4-BE49-F238E27FC236}">
                <a16:creationId xmlns:a16="http://schemas.microsoft.com/office/drawing/2014/main" id="{A4CE5DF5-983D-46A7-861A-79C571FE704B}"/>
              </a:ext>
            </a:extLst>
          </p:cNvPr>
          <p:cNvGrpSpPr/>
          <p:nvPr/>
        </p:nvGrpSpPr>
        <p:grpSpPr>
          <a:xfrm>
            <a:off x="476804" y="1523100"/>
            <a:ext cx="8190391" cy="1481191"/>
            <a:chOff x="476804" y="1585716"/>
            <a:chExt cx="8190391" cy="1481191"/>
          </a:xfrm>
        </p:grpSpPr>
        <p:sp>
          <p:nvSpPr>
            <p:cNvPr id="12" name="Title 1"/>
            <p:cNvSpPr txBox="1">
              <a:spLocks/>
            </p:cNvSpPr>
            <p:nvPr/>
          </p:nvSpPr>
          <p:spPr>
            <a:xfrm>
              <a:off x="476804" y="1585716"/>
              <a:ext cx="8190391"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br>
                <a:rPr lang="en-US" sz="3200" dirty="0">
                  <a:solidFill>
                    <a:schemeClr val="bg1"/>
                  </a:solidFill>
                  <a:effectLst>
                    <a:outerShdw blurRad="38100" dist="38100" dir="2700000" algn="tl">
                      <a:srgbClr val="000000">
                        <a:alpha val="43137"/>
                      </a:srgbClr>
                    </a:outerShdw>
                  </a:effectLst>
                  <a:latin typeface="Adobe Ming Std L" panose="02020300000000000000" pitchFamily="18" charset="-128"/>
                  <a:ea typeface="Adobe Ming Std L" panose="02020300000000000000" pitchFamily="18" charset="-128"/>
                  <a:cs typeface="Tahoma" pitchFamily="34" charset="0"/>
                </a:rPr>
              </a:br>
              <a:r>
                <a:rPr lang="en-US" sz="3600" dirty="0">
                  <a:solidFill>
                    <a:schemeClr val="bg1"/>
                  </a:solidFill>
                  <a:effectLst>
                    <a:outerShdw blurRad="38100" dist="38100" dir="2700000" algn="tl">
                      <a:srgbClr val="000000">
                        <a:alpha val="43137"/>
                      </a:srgbClr>
                    </a:outerShdw>
                  </a:effectLst>
                  <a:latin typeface="Adobe Ming Std L" panose="02020300000000000000" pitchFamily="18" charset="-128"/>
                  <a:ea typeface="Adobe Ming Std L" panose="02020300000000000000" pitchFamily="18" charset="-128"/>
                  <a:cs typeface="Tahoma" pitchFamily="34" charset="0"/>
                </a:rPr>
                <a:t>DBE Compliance  </a:t>
              </a:r>
            </a:p>
          </p:txBody>
        </p:sp>
        <p:sp>
          <p:nvSpPr>
            <p:cNvPr id="2" name="TextBox 1">
              <a:extLst>
                <a:ext uri="{FF2B5EF4-FFF2-40B4-BE49-F238E27FC236}">
                  <a16:creationId xmlns:a16="http://schemas.microsoft.com/office/drawing/2014/main" id="{6EDF3A24-0119-4F0F-A09C-F4457EB07272}"/>
                </a:ext>
              </a:extLst>
            </p:cNvPr>
            <p:cNvSpPr txBox="1"/>
            <p:nvPr/>
          </p:nvSpPr>
          <p:spPr>
            <a:xfrm>
              <a:off x="1409699" y="2697575"/>
              <a:ext cx="6324600" cy="369332"/>
            </a:xfrm>
            <a:prstGeom prst="rect">
              <a:avLst/>
            </a:prstGeom>
            <a:noFill/>
          </p:spPr>
          <p:txBody>
            <a:bodyPr wrap="square" rtlCol="0">
              <a:spAutoFit/>
            </a:bodyPr>
            <a:lstStyle/>
            <a:p>
              <a:r>
                <a:rPr lang="it-IT" dirty="0">
                  <a:solidFill>
                    <a:prstClr val="white"/>
                  </a:solidFill>
                </a:rPr>
                <a:t>Presented by Ayanna Walker, DBE Compliance Specialist</a:t>
              </a:r>
              <a:endParaRPr lang="en-US" dirty="0"/>
            </a:p>
          </p:txBody>
        </p:sp>
      </p:grpSp>
    </p:spTree>
    <p:extLst>
      <p:ext uri="{BB962C8B-B14F-4D97-AF65-F5344CB8AC3E}">
        <p14:creationId xmlns:p14="http://schemas.microsoft.com/office/powerpoint/2010/main" val="157372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990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p:cNvSpPr txBox="1">
            <a:spLocks/>
          </p:cNvSpPr>
          <p:nvPr/>
        </p:nvSpPr>
        <p:spPr bwMode="auto">
          <a:xfrm>
            <a:off x="162946" y="5799"/>
            <a:ext cx="9067799" cy="1143000"/>
          </a:xfrm>
          <a:prstGeom prst="rect">
            <a:avLst/>
          </a:prstGeom>
          <a:noFill/>
          <a:ln w="9525">
            <a:noFill/>
            <a:miter lim="800000"/>
            <a:headEnd/>
            <a:tailEnd/>
          </a:ln>
        </p:spPr>
        <p:txBody>
          <a:bodyPr anchor="ctr"/>
          <a:lstStyle/>
          <a:p>
            <a:pPr algn="ctr"/>
            <a:r>
              <a:rPr lang="en-US" sz="3200" dirty="0">
                <a:solidFill>
                  <a:schemeClr val="bg1"/>
                </a:solidFill>
                <a:latin typeface="Adobe Ming Std L" panose="02020300000000000000" pitchFamily="18" charset="-128"/>
                <a:ea typeface="Adobe Ming Std L" panose="02020300000000000000" pitchFamily="18" charset="-128"/>
                <a:cs typeface="Tahoma" charset="0"/>
              </a:rPr>
              <a:t>Bidders/Proposers </a:t>
            </a:r>
          </a:p>
          <a:p>
            <a:pPr algn="ctr"/>
            <a:r>
              <a:rPr lang="en-US" sz="2400" dirty="0">
                <a:solidFill>
                  <a:schemeClr val="bg1"/>
                </a:solidFill>
                <a:latin typeface="Adobe Ming Std L" panose="02020300000000000000" pitchFamily="18" charset="-128"/>
                <a:ea typeface="Adobe Ming Std L" panose="02020300000000000000" pitchFamily="18" charset="-128"/>
                <a:cs typeface="Tahoma" charset="0"/>
              </a:rPr>
              <a:t>DBE Responsiveness Requirements    </a:t>
            </a:r>
          </a:p>
        </p:txBody>
      </p:sp>
      <p:pic>
        <p:nvPicPr>
          <p:cNvPr id="17" name="Picture 8">
            <a:extLst>
              <a:ext uri="{FF2B5EF4-FFF2-40B4-BE49-F238E27FC236}">
                <a16:creationId xmlns:a16="http://schemas.microsoft.com/office/drawing/2014/main" id="{B3589411-9208-4682-9FC5-9A5CC33F6030}"/>
              </a:ext>
            </a:extLst>
          </p:cNvPr>
          <p:cNvPicPr>
            <a:picLocks noChangeAspect="1"/>
          </p:cNvPicPr>
          <p:nvPr/>
        </p:nvPicPr>
        <p:blipFill>
          <a:blip r:embed="rId3"/>
          <a:srcRect/>
          <a:stretch>
            <a:fillRect/>
          </a:stretch>
        </p:blipFill>
        <p:spPr bwMode="auto">
          <a:xfrm>
            <a:off x="7353720" y="5791200"/>
            <a:ext cx="1627632" cy="1257928"/>
          </a:xfrm>
          <a:prstGeom prst="rect">
            <a:avLst/>
          </a:prstGeom>
          <a:noFill/>
          <a:ln w="9525">
            <a:noFill/>
            <a:miter lim="800000"/>
            <a:headEnd/>
            <a:tailEnd/>
          </a:ln>
        </p:spPr>
      </p:pic>
      <p:sp>
        <p:nvSpPr>
          <p:cNvPr id="10" name="TextBox 9">
            <a:extLst>
              <a:ext uri="{FF2B5EF4-FFF2-40B4-BE49-F238E27FC236}">
                <a16:creationId xmlns:a16="http://schemas.microsoft.com/office/drawing/2014/main" id="{2F67B3A7-2EC3-4FE1-A3A0-E61122534310}"/>
              </a:ext>
            </a:extLst>
          </p:cNvPr>
          <p:cNvSpPr txBox="1"/>
          <p:nvPr/>
        </p:nvSpPr>
        <p:spPr>
          <a:xfrm>
            <a:off x="2514600" y="205740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D557E6C-7C0D-4A20-AF39-E0E561B10F15}"/>
              </a:ext>
            </a:extLst>
          </p:cNvPr>
          <p:cNvSpPr txBox="1"/>
          <p:nvPr/>
        </p:nvSpPr>
        <p:spPr>
          <a:xfrm>
            <a:off x="2057400" y="2057400"/>
            <a:ext cx="184731" cy="369332"/>
          </a:xfrm>
          <a:prstGeom prst="rect">
            <a:avLst/>
          </a:prstGeom>
          <a:noFill/>
        </p:spPr>
        <p:txBody>
          <a:bodyPr wrap="square" rtlCol="0">
            <a:spAutoFit/>
          </a:bodyPr>
          <a:lstStyle/>
          <a:p>
            <a:endParaRPr lang="en-US" dirty="0"/>
          </a:p>
        </p:txBody>
      </p:sp>
      <p:sp>
        <p:nvSpPr>
          <p:cNvPr id="2" name="Rectangle 1">
            <a:extLst>
              <a:ext uri="{FF2B5EF4-FFF2-40B4-BE49-F238E27FC236}">
                <a16:creationId xmlns:a16="http://schemas.microsoft.com/office/drawing/2014/main" id="{00E9B164-6DD9-44C3-97FE-A3DFAC96A7E4}"/>
              </a:ext>
            </a:extLst>
          </p:cNvPr>
          <p:cNvSpPr/>
          <p:nvPr/>
        </p:nvSpPr>
        <p:spPr>
          <a:xfrm>
            <a:off x="1201017" y="1320772"/>
            <a:ext cx="6991658" cy="461665"/>
          </a:xfrm>
          <a:prstGeom prst="rect">
            <a:avLst/>
          </a:prstGeom>
        </p:spPr>
        <p:txBody>
          <a:bodyPr wrap="none">
            <a:spAutoFit/>
          </a:bodyPr>
          <a:lstStyle/>
          <a:p>
            <a:pPr algn="ctr"/>
            <a:r>
              <a:rPr lang="en-US" sz="2400" dirty="0">
                <a:latin typeface="Adobe Devanagari" panose="02040503050201020203" pitchFamily="18" charset="0"/>
                <a:cs typeface="Adobe Devanagari" panose="02040503050201020203" pitchFamily="18" charset="0"/>
              </a:rPr>
              <a:t>Schedules A </a:t>
            </a:r>
            <a:r>
              <a:rPr lang="en-US" sz="2000" dirty="0">
                <a:latin typeface="Adobe Devanagari" panose="02040503050201020203" pitchFamily="18" charset="0"/>
                <a:cs typeface="Adobe Devanagari" panose="02040503050201020203" pitchFamily="18" charset="0"/>
              </a:rPr>
              <a:t>(Commitment to DBE Subcontractor Participation)</a:t>
            </a:r>
          </a:p>
        </p:txBody>
      </p:sp>
      <p:pic>
        <p:nvPicPr>
          <p:cNvPr id="9" name="Picture 8">
            <a:extLst>
              <a:ext uri="{FF2B5EF4-FFF2-40B4-BE49-F238E27FC236}">
                <a16:creationId xmlns:a16="http://schemas.microsoft.com/office/drawing/2014/main" id="{85D51553-7DB1-4A83-A251-E1C3BC8E13B5}"/>
              </a:ext>
            </a:extLst>
          </p:cNvPr>
          <p:cNvPicPr>
            <a:picLocks noChangeAspect="1"/>
          </p:cNvPicPr>
          <p:nvPr/>
        </p:nvPicPr>
        <p:blipFill rotWithShape="1">
          <a:blip r:embed="rId4"/>
          <a:srcRect l="614" t="1432" r="20742" b="1259"/>
          <a:stretch/>
        </p:blipFill>
        <p:spPr>
          <a:xfrm>
            <a:off x="889773" y="1806410"/>
            <a:ext cx="6196827" cy="4729158"/>
          </a:xfrm>
          <a:prstGeom prst="rect">
            <a:avLst/>
          </a:prstGeom>
        </p:spPr>
      </p:pic>
    </p:spTree>
    <p:extLst>
      <p:ext uri="{BB962C8B-B14F-4D97-AF65-F5344CB8AC3E}">
        <p14:creationId xmlns:p14="http://schemas.microsoft.com/office/powerpoint/2010/main" val="3232501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990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p:cNvSpPr txBox="1">
            <a:spLocks/>
          </p:cNvSpPr>
          <p:nvPr/>
        </p:nvSpPr>
        <p:spPr bwMode="auto">
          <a:xfrm>
            <a:off x="38098" y="-25372"/>
            <a:ext cx="9067799" cy="1143000"/>
          </a:xfrm>
          <a:prstGeom prst="rect">
            <a:avLst/>
          </a:prstGeom>
          <a:noFill/>
          <a:ln w="9525">
            <a:noFill/>
            <a:miter lim="800000"/>
            <a:headEnd/>
            <a:tailEnd/>
          </a:ln>
        </p:spPr>
        <p:txBody>
          <a:bodyPr anchor="ctr"/>
          <a:lstStyle/>
          <a:p>
            <a:pPr algn="ctr"/>
            <a:r>
              <a:rPr lang="en-US" sz="3200" dirty="0">
                <a:solidFill>
                  <a:schemeClr val="bg1"/>
                </a:solidFill>
                <a:latin typeface="Adobe Ming Std L" panose="02020300000000000000" pitchFamily="18" charset="-128"/>
                <a:ea typeface="Adobe Ming Std L" panose="02020300000000000000" pitchFamily="18" charset="-128"/>
                <a:cs typeface="Tahoma" charset="0"/>
              </a:rPr>
              <a:t>Bidders/Proposers </a:t>
            </a:r>
          </a:p>
          <a:p>
            <a:pPr algn="ctr"/>
            <a:r>
              <a:rPr lang="en-US" sz="2400" dirty="0">
                <a:solidFill>
                  <a:schemeClr val="bg1"/>
                </a:solidFill>
                <a:latin typeface="Adobe Ming Std L" panose="02020300000000000000" pitchFamily="18" charset="-128"/>
                <a:ea typeface="Adobe Ming Std L" panose="02020300000000000000" pitchFamily="18" charset="-128"/>
                <a:cs typeface="Tahoma" charset="0"/>
              </a:rPr>
              <a:t>DBE Responsiveness Requirements    </a:t>
            </a:r>
          </a:p>
        </p:txBody>
      </p:sp>
      <p:pic>
        <p:nvPicPr>
          <p:cNvPr id="17" name="Picture 8">
            <a:extLst>
              <a:ext uri="{FF2B5EF4-FFF2-40B4-BE49-F238E27FC236}">
                <a16:creationId xmlns:a16="http://schemas.microsoft.com/office/drawing/2014/main" id="{B3589411-9208-4682-9FC5-9A5CC33F6030}"/>
              </a:ext>
            </a:extLst>
          </p:cNvPr>
          <p:cNvPicPr>
            <a:picLocks noChangeAspect="1"/>
          </p:cNvPicPr>
          <p:nvPr/>
        </p:nvPicPr>
        <p:blipFill>
          <a:blip r:embed="rId3"/>
          <a:srcRect/>
          <a:stretch>
            <a:fillRect/>
          </a:stretch>
        </p:blipFill>
        <p:spPr bwMode="auto">
          <a:xfrm>
            <a:off x="7353720" y="5791200"/>
            <a:ext cx="1627632" cy="1257928"/>
          </a:xfrm>
          <a:prstGeom prst="rect">
            <a:avLst/>
          </a:prstGeom>
          <a:noFill/>
          <a:ln w="9525">
            <a:noFill/>
            <a:miter lim="800000"/>
            <a:headEnd/>
            <a:tailEnd/>
          </a:ln>
        </p:spPr>
      </p:pic>
      <p:sp>
        <p:nvSpPr>
          <p:cNvPr id="10" name="TextBox 9">
            <a:extLst>
              <a:ext uri="{FF2B5EF4-FFF2-40B4-BE49-F238E27FC236}">
                <a16:creationId xmlns:a16="http://schemas.microsoft.com/office/drawing/2014/main" id="{2F67B3A7-2EC3-4FE1-A3A0-E61122534310}"/>
              </a:ext>
            </a:extLst>
          </p:cNvPr>
          <p:cNvSpPr txBox="1"/>
          <p:nvPr/>
        </p:nvSpPr>
        <p:spPr>
          <a:xfrm>
            <a:off x="2514600" y="205740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D557E6C-7C0D-4A20-AF39-E0E561B10F15}"/>
              </a:ext>
            </a:extLst>
          </p:cNvPr>
          <p:cNvSpPr txBox="1"/>
          <p:nvPr/>
        </p:nvSpPr>
        <p:spPr>
          <a:xfrm>
            <a:off x="2057400" y="2057400"/>
            <a:ext cx="184731" cy="369332"/>
          </a:xfrm>
          <a:prstGeom prst="rect">
            <a:avLst/>
          </a:prstGeom>
          <a:noFill/>
        </p:spPr>
        <p:txBody>
          <a:bodyPr wrap="square" rtlCol="0">
            <a:spAutoFit/>
          </a:bodyPr>
          <a:lstStyle/>
          <a:p>
            <a:endParaRPr lang="en-US" dirty="0"/>
          </a:p>
        </p:txBody>
      </p:sp>
      <p:sp>
        <p:nvSpPr>
          <p:cNvPr id="2" name="Rectangle 1">
            <a:extLst>
              <a:ext uri="{FF2B5EF4-FFF2-40B4-BE49-F238E27FC236}">
                <a16:creationId xmlns:a16="http://schemas.microsoft.com/office/drawing/2014/main" id="{00E9B164-6DD9-44C3-97FE-A3DFAC96A7E4}"/>
              </a:ext>
            </a:extLst>
          </p:cNvPr>
          <p:cNvSpPr/>
          <p:nvPr/>
        </p:nvSpPr>
        <p:spPr>
          <a:xfrm>
            <a:off x="1967477" y="1204254"/>
            <a:ext cx="5458737" cy="461665"/>
          </a:xfrm>
          <a:prstGeom prst="rect">
            <a:avLst/>
          </a:prstGeom>
        </p:spPr>
        <p:txBody>
          <a:bodyPr wrap="none">
            <a:spAutoFit/>
          </a:bodyPr>
          <a:lstStyle/>
          <a:p>
            <a:pPr algn="ctr"/>
            <a:r>
              <a:rPr lang="en-US" sz="2400" dirty="0">
                <a:latin typeface="Adobe Devanagari" panose="02040503050201020203" pitchFamily="18" charset="0"/>
                <a:cs typeface="Adobe Devanagari" panose="02040503050201020203" pitchFamily="18" charset="0"/>
              </a:rPr>
              <a:t>Schedules C </a:t>
            </a:r>
            <a:r>
              <a:rPr lang="en-US" sz="2000" dirty="0">
                <a:latin typeface="Adobe Devanagari" panose="02040503050201020203" pitchFamily="18" charset="0"/>
                <a:cs typeface="Adobe Devanagari" panose="02040503050201020203" pitchFamily="18" charset="0"/>
              </a:rPr>
              <a:t>(Confirmation of DBE Commitment)</a:t>
            </a:r>
          </a:p>
        </p:txBody>
      </p:sp>
      <p:pic>
        <p:nvPicPr>
          <p:cNvPr id="11" name="Picture 10">
            <a:extLst>
              <a:ext uri="{FF2B5EF4-FFF2-40B4-BE49-F238E27FC236}">
                <a16:creationId xmlns:a16="http://schemas.microsoft.com/office/drawing/2014/main" id="{20EDFE72-0A4D-43C0-964B-05DAFFB87939}"/>
              </a:ext>
            </a:extLst>
          </p:cNvPr>
          <p:cNvPicPr>
            <a:picLocks noChangeAspect="1"/>
          </p:cNvPicPr>
          <p:nvPr/>
        </p:nvPicPr>
        <p:blipFill rotWithShape="1">
          <a:blip r:embed="rId4"/>
          <a:srcRect l="504" t="1589" r="21333" b="1581"/>
          <a:stretch/>
        </p:blipFill>
        <p:spPr>
          <a:xfrm>
            <a:off x="1306128" y="1720324"/>
            <a:ext cx="6047592" cy="4774414"/>
          </a:xfrm>
          <a:prstGeom prst="rect">
            <a:avLst/>
          </a:prstGeom>
        </p:spPr>
      </p:pic>
    </p:spTree>
    <p:extLst>
      <p:ext uri="{BB962C8B-B14F-4D97-AF65-F5344CB8AC3E}">
        <p14:creationId xmlns:p14="http://schemas.microsoft.com/office/powerpoint/2010/main" val="1603902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990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p:cNvSpPr txBox="1">
            <a:spLocks/>
          </p:cNvSpPr>
          <p:nvPr/>
        </p:nvSpPr>
        <p:spPr bwMode="auto">
          <a:xfrm>
            <a:off x="38098" y="-25372"/>
            <a:ext cx="9067799" cy="1143000"/>
          </a:xfrm>
          <a:prstGeom prst="rect">
            <a:avLst/>
          </a:prstGeom>
          <a:noFill/>
          <a:ln w="9525">
            <a:noFill/>
            <a:miter lim="800000"/>
            <a:headEnd/>
            <a:tailEnd/>
          </a:ln>
        </p:spPr>
        <p:txBody>
          <a:bodyPr anchor="ct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Locating Certified DBE Firms    </a:t>
            </a:r>
          </a:p>
        </p:txBody>
      </p:sp>
      <p:pic>
        <p:nvPicPr>
          <p:cNvPr id="17" name="Picture 8">
            <a:extLst>
              <a:ext uri="{FF2B5EF4-FFF2-40B4-BE49-F238E27FC236}">
                <a16:creationId xmlns:a16="http://schemas.microsoft.com/office/drawing/2014/main" id="{B3589411-9208-4682-9FC5-9A5CC33F6030}"/>
              </a:ext>
            </a:extLst>
          </p:cNvPr>
          <p:cNvPicPr>
            <a:picLocks noChangeAspect="1"/>
          </p:cNvPicPr>
          <p:nvPr/>
        </p:nvPicPr>
        <p:blipFill>
          <a:blip r:embed="rId3"/>
          <a:srcRect/>
          <a:stretch>
            <a:fillRect/>
          </a:stretch>
        </p:blipFill>
        <p:spPr bwMode="auto">
          <a:xfrm>
            <a:off x="7242423" y="5764527"/>
            <a:ext cx="1627632" cy="1257928"/>
          </a:xfrm>
          <a:prstGeom prst="rect">
            <a:avLst/>
          </a:prstGeom>
          <a:noFill/>
          <a:ln w="9525">
            <a:noFill/>
            <a:miter lim="800000"/>
            <a:headEnd/>
            <a:tailEnd/>
          </a:ln>
        </p:spPr>
      </p:pic>
      <p:sp>
        <p:nvSpPr>
          <p:cNvPr id="10" name="TextBox 9">
            <a:extLst>
              <a:ext uri="{FF2B5EF4-FFF2-40B4-BE49-F238E27FC236}">
                <a16:creationId xmlns:a16="http://schemas.microsoft.com/office/drawing/2014/main" id="{2F67B3A7-2EC3-4FE1-A3A0-E61122534310}"/>
              </a:ext>
            </a:extLst>
          </p:cNvPr>
          <p:cNvSpPr txBox="1"/>
          <p:nvPr/>
        </p:nvSpPr>
        <p:spPr>
          <a:xfrm>
            <a:off x="2514600" y="205740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D557E6C-7C0D-4A20-AF39-E0E561B10F15}"/>
              </a:ext>
            </a:extLst>
          </p:cNvPr>
          <p:cNvSpPr txBox="1"/>
          <p:nvPr/>
        </p:nvSpPr>
        <p:spPr>
          <a:xfrm>
            <a:off x="2057400" y="2057400"/>
            <a:ext cx="184731" cy="369332"/>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45015282-4B67-44A1-9B63-C452CEF7AD6F}"/>
              </a:ext>
            </a:extLst>
          </p:cNvPr>
          <p:cNvSpPr txBox="1"/>
          <p:nvPr/>
        </p:nvSpPr>
        <p:spPr>
          <a:xfrm>
            <a:off x="1371600" y="4048490"/>
            <a:ext cx="8561831" cy="646331"/>
          </a:xfrm>
          <a:prstGeom prst="rect">
            <a:avLst/>
          </a:prstGeom>
          <a:noFill/>
        </p:spPr>
        <p:txBody>
          <a:bodyPr wrap="square" rtlCol="0">
            <a:spAutoFit/>
          </a:bodyPr>
          <a:lstStyle/>
          <a:p>
            <a:endParaRPr lang="en-US" dirty="0"/>
          </a:p>
          <a:p>
            <a:endParaRPr lang="en-US" dirty="0"/>
          </a:p>
        </p:txBody>
      </p:sp>
      <p:sp>
        <p:nvSpPr>
          <p:cNvPr id="2" name="Rectangle 1">
            <a:extLst>
              <a:ext uri="{FF2B5EF4-FFF2-40B4-BE49-F238E27FC236}">
                <a16:creationId xmlns:a16="http://schemas.microsoft.com/office/drawing/2014/main" id="{42A2EED9-1023-4D12-8495-60D9AC6575B7}"/>
              </a:ext>
            </a:extLst>
          </p:cNvPr>
          <p:cNvSpPr/>
          <p:nvPr/>
        </p:nvSpPr>
        <p:spPr>
          <a:xfrm>
            <a:off x="381000" y="2039241"/>
            <a:ext cx="8229600" cy="584775"/>
          </a:xfrm>
          <a:prstGeom prst="rect">
            <a:avLst/>
          </a:prstGeom>
        </p:spPr>
        <p:txBody>
          <a:bodyPr wrap="square">
            <a:spAutoFit/>
          </a:bodyPr>
          <a:lstStyle/>
          <a:p>
            <a:endParaRPr lang="en-US" dirty="0"/>
          </a:p>
          <a:p>
            <a:pPr marL="742950" lvl="1" indent="-285750">
              <a:buFont typeface="Arial" panose="020B0604020202020204" pitchFamily="34" charset="0"/>
              <a:buChar char="•"/>
            </a:pPr>
            <a:endParaRPr lang="en-US" sz="1400" b="1" dirty="0">
              <a:solidFill>
                <a:srgbClr val="0054A4"/>
              </a:solidFill>
            </a:endParaRPr>
          </a:p>
        </p:txBody>
      </p:sp>
      <p:grpSp>
        <p:nvGrpSpPr>
          <p:cNvPr id="58" name="Group 57">
            <a:extLst>
              <a:ext uri="{FF2B5EF4-FFF2-40B4-BE49-F238E27FC236}">
                <a16:creationId xmlns:a16="http://schemas.microsoft.com/office/drawing/2014/main" id="{002E40B9-54ED-40E2-96C4-757CF5B061C2}"/>
              </a:ext>
            </a:extLst>
          </p:cNvPr>
          <p:cNvGrpSpPr/>
          <p:nvPr/>
        </p:nvGrpSpPr>
        <p:grpSpPr>
          <a:xfrm>
            <a:off x="4798708" y="2103433"/>
            <a:ext cx="3977640" cy="2130552"/>
            <a:chOff x="4697802" y="4028090"/>
            <a:chExt cx="3964292" cy="2147960"/>
          </a:xfrm>
        </p:grpSpPr>
        <p:pic>
          <p:nvPicPr>
            <p:cNvPr id="59" name="Picture 58">
              <a:extLst>
                <a:ext uri="{FF2B5EF4-FFF2-40B4-BE49-F238E27FC236}">
                  <a16:creationId xmlns:a16="http://schemas.microsoft.com/office/drawing/2014/main" id="{135EAC95-1595-44B2-B195-7BD28BDD3C68}"/>
                </a:ext>
              </a:extLst>
            </p:cNvPr>
            <p:cNvPicPr>
              <a:picLocks noChangeAspect="1"/>
            </p:cNvPicPr>
            <p:nvPr/>
          </p:nvPicPr>
          <p:blipFill>
            <a:blip r:embed="rId4"/>
            <a:stretch>
              <a:fillRect/>
            </a:stretch>
          </p:blipFill>
          <p:spPr>
            <a:xfrm>
              <a:off x="4697802" y="4028090"/>
              <a:ext cx="3964292" cy="2147960"/>
            </a:xfrm>
            <a:prstGeom prst="rect">
              <a:avLst/>
            </a:prstGeom>
            <a:ln>
              <a:noFill/>
            </a:ln>
            <a:effectLst>
              <a:outerShdw blurRad="292100" dist="139700" dir="2700000" algn="tl" rotWithShape="0">
                <a:srgbClr val="333333">
                  <a:alpha val="65000"/>
                </a:srgbClr>
              </a:outerShdw>
            </a:effectLst>
          </p:spPr>
        </p:pic>
        <p:grpSp>
          <p:nvGrpSpPr>
            <p:cNvPr id="60" name="Group 59">
              <a:extLst>
                <a:ext uri="{FF2B5EF4-FFF2-40B4-BE49-F238E27FC236}">
                  <a16:creationId xmlns:a16="http://schemas.microsoft.com/office/drawing/2014/main" id="{0860EB2B-D236-433F-8887-26CE1C378D51}"/>
                </a:ext>
              </a:extLst>
            </p:cNvPr>
            <p:cNvGrpSpPr/>
            <p:nvPr/>
          </p:nvGrpSpPr>
          <p:grpSpPr>
            <a:xfrm>
              <a:off x="7420559" y="5742790"/>
              <a:ext cx="1241535" cy="433260"/>
              <a:chOff x="6938576" y="5666566"/>
              <a:chExt cx="1300076" cy="498391"/>
            </a:xfrm>
          </p:grpSpPr>
          <p:sp>
            <p:nvSpPr>
              <p:cNvPr id="61" name="Oval 60">
                <a:extLst>
                  <a:ext uri="{FF2B5EF4-FFF2-40B4-BE49-F238E27FC236}">
                    <a16:creationId xmlns:a16="http://schemas.microsoft.com/office/drawing/2014/main" id="{79306E64-68B3-49F7-A474-1D4DE085F4AB}"/>
                  </a:ext>
                  <a:ext uri="{C183D7F6-B498-43B3-948B-1728B52AA6E4}">
                    <adec:decorative xmlns:adec="http://schemas.microsoft.com/office/drawing/2017/decorative" val="1"/>
                  </a:ext>
                </a:extLst>
              </p:cNvPr>
              <p:cNvSpPr/>
              <p:nvPr/>
            </p:nvSpPr>
            <p:spPr bwMode="blackWhite">
              <a:xfrm>
                <a:off x="7730332" y="5666566"/>
                <a:ext cx="508320" cy="4983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FF"/>
                    </a:solidFill>
                    <a:latin typeface="Segoe UI Semibold" panose="020B0702040204020203" pitchFamily="34" charset="0"/>
                    <a:cs typeface="Segoe UI Semibold" panose="020B0702040204020203" pitchFamily="34" charset="0"/>
                  </a:rPr>
                  <a:t>2</a:t>
                </a:r>
              </a:p>
            </p:txBody>
          </p:sp>
          <p:sp>
            <p:nvSpPr>
              <p:cNvPr id="62" name="Right Arrow 19">
                <a:extLst>
                  <a:ext uri="{FF2B5EF4-FFF2-40B4-BE49-F238E27FC236}">
                    <a16:creationId xmlns:a16="http://schemas.microsoft.com/office/drawing/2014/main" id="{6A453B0A-2F20-4D6E-A085-8826E80B60A9}"/>
                  </a:ext>
                </a:extLst>
              </p:cNvPr>
              <p:cNvSpPr/>
              <p:nvPr/>
            </p:nvSpPr>
            <p:spPr bwMode="auto">
              <a:xfrm rot="10800000">
                <a:off x="6938576" y="5869887"/>
                <a:ext cx="719233" cy="219075"/>
              </a:xfrm>
              <a:prstGeom prst="rightArrow">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642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Arial" pitchFamily="34" charset="0"/>
                  <a:sym typeface="Arial" pitchFamily="34" charset="0"/>
                </a:endParaRPr>
              </a:p>
            </p:txBody>
          </p:sp>
        </p:grpSp>
      </p:grpSp>
      <p:grpSp>
        <p:nvGrpSpPr>
          <p:cNvPr id="64" name="Group 63">
            <a:extLst>
              <a:ext uri="{FF2B5EF4-FFF2-40B4-BE49-F238E27FC236}">
                <a16:creationId xmlns:a16="http://schemas.microsoft.com/office/drawing/2014/main" id="{52D695A4-286D-4ECA-9607-A5DBC80BC43C}"/>
              </a:ext>
            </a:extLst>
          </p:cNvPr>
          <p:cNvGrpSpPr/>
          <p:nvPr/>
        </p:nvGrpSpPr>
        <p:grpSpPr>
          <a:xfrm>
            <a:off x="2583177" y="4421815"/>
            <a:ext cx="3977640" cy="2130552"/>
            <a:chOff x="2398565" y="4423368"/>
            <a:chExt cx="3968496" cy="2462342"/>
          </a:xfrm>
        </p:grpSpPr>
        <p:pic>
          <p:nvPicPr>
            <p:cNvPr id="65" name="Picture 64">
              <a:extLst>
                <a:ext uri="{FF2B5EF4-FFF2-40B4-BE49-F238E27FC236}">
                  <a16:creationId xmlns:a16="http://schemas.microsoft.com/office/drawing/2014/main" id="{B0ADD5B1-F991-4749-8C3A-155B80F66CE3}"/>
                </a:ext>
              </a:extLst>
            </p:cNvPr>
            <p:cNvPicPr>
              <a:picLocks noChangeAspect="1"/>
            </p:cNvPicPr>
            <p:nvPr/>
          </p:nvPicPr>
          <p:blipFill>
            <a:blip r:embed="rId5"/>
            <a:stretch>
              <a:fillRect/>
            </a:stretch>
          </p:blipFill>
          <p:spPr>
            <a:xfrm>
              <a:off x="2398565" y="4423368"/>
              <a:ext cx="3968496" cy="2462342"/>
            </a:xfrm>
            <a:prstGeom prst="rect">
              <a:avLst/>
            </a:prstGeom>
            <a:ln>
              <a:noFill/>
            </a:ln>
            <a:effectLst>
              <a:outerShdw blurRad="292100" dist="139700" dir="2700000" algn="tl" rotWithShape="0">
                <a:srgbClr val="333333">
                  <a:alpha val="65000"/>
                </a:srgbClr>
              </a:outerShdw>
            </a:effectLst>
          </p:spPr>
        </p:pic>
        <p:grpSp>
          <p:nvGrpSpPr>
            <p:cNvPr id="66" name="Group 65">
              <a:extLst>
                <a:ext uri="{FF2B5EF4-FFF2-40B4-BE49-F238E27FC236}">
                  <a16:creationId xmlns:a16="http://schemas.microsoft.com/office/drawing/2014/main" id="{31DB219B-63F3-4CF7-95AB-A9BDB4C496B7}"/>
                </a:ext>
              </a:extLst>
            </p:cNvPr>
            <p:cNvGrpSpPr/>
            <p:nvPr/>
          </p:nvGrpSpPr>
          <p:grpSpPr>
            <a:xfrm>
              <a:off x="2825937" y="5235228"/>
              <a:ext cx="1203610" cy="470641"/>
              <a:chOff x="5538000" y="6220678"/>
              <a:chExt cx="1203610" cy="470641"/>
            </a:xfrm>
          </p:grpSpPr>
          <p:sp>
            <p:nvSpPr>
              <p:cNvPr id="67" name="Oval 66">
                <a:extLst>
                  <a:ext uri="{FF2B5EF4-FFF2-40B4-BE49-F238E27FC236}">
                    <a16:creationId xmlns:a16="http://schemas.microsoft.com/office/drawing/2014/main" id="{1E1BA6BB-A479-4436-A323-AA12D2552B0E}"/>
                  </a:ext>
                  <a:ext uri="{C183D7F6-B498-43B3-948B-1728B52AA6E4}">
                    <adec:decorative xmlns:adec="http://schemas.microsoft.com/office/drawing/2017/decorative" val="1"/>
                  </a:ext>
                </a:extLst>
              </p:cNvPr>
              <p:cNvSpPr/>
              <p:nvPr/>
            </p:nvSpPr>
            <p:spPr bwMode="blackWhite">
              <a:xfrm>
                <a:off x="6263131" y="6220678"/>
                <a:ext cx="478479" cy="47064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FF"/>
                    </a:solidFill>
                    <a:latin typeface="Segoe UI Semibold" panose="020B0702040204020203" pitchFamily="34" charset="0"/>
                    <a:cs typeface="Segoe UI Semibold" panose="020B0702040204020203" pitchFamily="34" charset="0"/>
                  </a:rPr>
                  <a:t>3</a:t>
                </a:r>
              </a:p>
            </p:txBody>
          </p:sp>
          <p:sp>
            <p:nvSpPr>
              <p:cNvPr id="68" name="Right Arrow 12">
                <a:extLst>
                  <a:ext uri="{FF2B5EF4-FFF2-40B4-BE49-F238E27FC236}">
                    <a16:creationId xmlns:a16="http://schemas.microsoft.com/office/drawing/2014/main" id="{EBC0A473-C0E1-416B-B2AB-EE42B548D775}"/>
                  </a:ext>
                </a:extLst>
              </p:cNvPr>
              <p:cNvSpPr/>
              <p:nvPr/>
            </p:nvSpPr>
            <p:spPr bwMode="auto">
              <a:xfrm rot="10800000">
                <a:off x="5538000" y="6370788"/>
                <a:ext cx="677010" cy="206877"/>
              </a:xfrm>
              <a:prstGeom prst="rightArrow">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642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0000"/>
                  </a:solidFill>
                  <a:effectLst/>
                  <a:latin typeface="Arial" pitchFamily="34" charset="0"/>
                  <a:sym typeface="Arial" pitchFamily="34" charset="0"/>
                </a:endParaRPr>
              </a:p>
            </p:txBody>
          </p:sp>
        </p:grpSp>
      </p:grpSp>
      <p:grpSp>
        <p:nvGrpSpPr>
          <p:cNvPr id="69" name="Group 68">
            <a:extLst>
              <a:ext uri="{FF2B5EF4-FFF2-40B4-BE49-F238E27FC236}">
                <a16:creationId xmlns:a16="http://schemas.microsoft.com/office/drawing/2014/main" id="{96071486-EB07-432E-934B-6C477C3B1344}"/>
              </a:ext>
            </a:extLst>
          </p:cNvPr>
          <p:cNvGrpSpPr/>
          <p:nvPr/>
        </p:nvGrpSpPr>
        <p:grpSpPr>
          <a:xfrm>
            <a:off x="367652" y="2082825"/>
            <a:ext cx="3976001" cy="2131100"/>
            <a:chOff x="524170" y="2330250"/>
            <a:chExt cx="3976001" cy="2131100"/>
          </a:xfrm>
        </p:grpSpPr>
        <p:pic>
          <p:nvPicPr>
            <p:cNvPr id="70" name="Picture 69">
              <a:extLst>
                <a:ext uri="{FF2B5EF4-FFF2-40B4-BE49-F238E27FC236}">
                  <a16:creationId xmlns:a16="http://schemas.microsoft.com/office/drawing/2014/main" id="{5A623D36-2BC5-46F7-A906-CD85E3A79BD2}"/>
                </a:ext>
              </a:extLst>
            </p:cNvPr>
            <p:cNvPicPr>
              <a:picLocks noChangeAspect="1"/>
            </p:cNvPicPr>
            <p:nvPr/>
          </p:nvPicPr>
          <p:blipFill>
            <a:blip r:embed="rId6"/>
            <a:stretch>
              <a:fillRect/>
            </a:stretch>
          </p:blipFill>
          <p:spPr>
            <a:xfrm>
              <a:off x="524170" y="2330250"/>
              <a:ext cx="3976001" cy="2131100"/>
            </a:xfrm>
            <a:prstGeom prst="rect">
              <a:avLst/>
            </a:prstGeom>
            <a:ln>
              <a:noFill/>
            </a:ln>
            <a:effectLst>
              <a:outerShdw blurRad="292100" dist="139700" dir="2700000" algn="tl" rotWithShape="0">
                <a:srgbClr val="333333">
                  <a:alpha val="65000"/>
                </a:srgbClr>
              </a:outerShdw>
            </a:effectLst>
          </p:spPr>
        </p:pic>
        <p:grpSp>
          <p:nvGrpSpPr>
            <p:cNvPr id="71" name="Group 70">
              <a:extLst>
                <a:ext uri="{FF2B5EF4-FFF2-40B4-BE49-F238E27FC236}">
                  <a16:creationId xmlns:a16="http://schemas.microsoft.com/office/drawing/2014/main" id="{F5B515AF-D9BD-4874-8281-3BDCCA9E293E}"/>
                </a:ext>
              </a:extLst>
            </p:cNvPr>
            <p:cNvGrpSpPr/>
            <p:nvPr/>
          </p:nvGrpSpPr>
          <p:grpSpPr>
            <a:xfrm>
              <a:off x="3258636" y="4028090"/>
              <a:ext cx="1241535" cy="433260"/>
              <a:chOff x="6938576" y="5666566"/>
              <a:chExt cx="1300076" cy="498391"/>
            </a:xfrm>
          </p:grpSpPr>
          <p:sp>
            <p:nvSpPr>
              <p:cNvPr id="72" name="Oval 71">
                <a:extLst>
                  <a:ext uri="{FF2B5EF4-FFF2-40B4-BE49-F238E27FC236}">
                    <a16:creationId xmlns:a16="http://schemas.microsoft.com/office/drawing/2014/main" id="{E58E01B8-2433-4C17-8826-23E8DC92EFE5}"/>
                  </a:ext>
                  <a:ext uri="{C183D7F6-B498-43B3-948B-1728B52AA6E4}">
                    <adec:decorative xmlns:adec="http://schemas.microsoft.com/office/drawing/2017/decorative" val="1"/>
                  </a:ext>
                </a:extLst>
              </p:cNvPr>
              <p:cNvSpPr/>
              <p:nvPr/>
            </p:nvSpPr>
            <p:spPr bwMode="blackWhite">
              <a:xfrm>
                <a:off x="7730332" y="5666566"/>
                <a:ext cx="508320" cy="4983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FF"/>
                    </a:solidFill>
                    <a:latin typeface="Segoe UI Semibold" panose="020B0702040204020203" pitchFamily="34" charset="0"/>
                    <a:cs typeface="Segoe UI Semibold" panose="020B0702040204020203" pitchFamily="34" charset="0"/>
                  </a:rPr>
                  <a:t>1</a:t>
                </a:r>
              </a:p>
            </p:txBody>
          </p:sp>
          <p:sp>
            <p:nvSpPr>
              <p:cNvPr id="73" name="Right Arrow 12">
                <a:extLst>
                  <a:ext uri="{FF2B5EF4-FFF2-40B4-BE49-F238E27FC236}">
                    <a16:creationId xmlns:a16="http://schemas.microsoft.com/office/drawing/2014/main" id="{5EF2617E-EB02-4970-AD39-73DA0B14C409}"/>
                  </a:ext>
                </a:extLst>
              </p:cNvPr>
              <p:cNvSpPr/>
              <p:nvPr/>
            </p:nvSpPr>
            <p:spPr bwMode="auto">
              <a:xfrm rot="10800000">
                <a:off x="6938576" y="5869887"/>
                <a:ext cx="719233" cy="219075"/>
              </a:xfrm>
              <a:prstGeom prst="rightArrow">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642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Arial" pitchFamily="34" charset="0"/>
                  <a:sym typeface="Arial" pitchFamily="34" charset="0"/>
                </a:endParaRPr>
              </a:p>
            </p:txBody>
          </p:sp>
        </p:grpSp>
      </p:grpSp>
      <p:pic>
        <p:nvPicPr>
          <p:cNvPr id="15" name="Picture 14">
            <a:extLst>
              <a:ext uri="{FF2B5EF4-FFF2-40B4-BE49-F238E27FC236}">
                <a16:creationId xmlns:a16="http://schemas.microsoft.com/office/drawing/2014/main" id="{FECACFC1-451C-4009-853D-07D10CCAD893}"/>
              </a:ext>
            </a:extLst>
          </p:cNvPr>
          <p:cNvPicPr>
            <a:picLocks noChangeAspect="1"/>
          </p:cNvPicPr>
          <p:nvPr/>
        </p:nvPicPr>
        <p:blipFill>
          <a:blip r:embed="rId7"/>
          <a:stretch>
            <a:fillRect/>
          </a:stretch>
        </p:blipFill>
        <p:spPr>
          <a:xfrm>
            <a:off x="95249" y="1166046"/>
            <a:ext cx="8953502" cy="694070"/>
          </a:xfrm>
          <a:prstGeom prst="rect">
            <a:avLst/>
          </a:prstGeom>
        </p:spPr>
      </p:pic>
    </p:spTree>
    <p:extLst>
      <p:ext uri="{BB962C8B-B14F-4D97-AF65-F5344CB8AC3E}">
        <p14:creationId xmlns:p14="http://schemas.microsoft.com/office/powerpoint/2010/main" val="1083200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990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p:cNvSpPr txBox="1">
            <a:spLocks/>
          </p:cNvSpPr>
          <p:nvPr/>
        </p:nvSpPr>
        <p:spPr bwMode="auto">
          <a:xfrm>
            <a:off x="38098" y="-25372"/>
            <a:ext cx="9067799" cy="1143000"/>
          </a:xfrm>
          <a:prstGeom prst="rect">
            <a:avLst/>
          </a:prstGeom>
          <a:noFill/>
          <a:ln w="9525">
            <a:noFill/>
            <a:miter lim="800000"/>
            <a:headEnd/>
            <a:tailEnd/>
          </a:ln>
        </p:spPr>
        <p:txBody>
          <a:bodyPr anchor="ct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Contract Compliance Requirements    </a:t>
            </a:r>
          </a:p>
        </p:txBody>
      </p:sp>
      <p:pic>
        <p:nvPicPr>
          <p:cNvPr id="17" name="Picture 8">
            <a:extLst>
              <a:ext uri="{FF2B5EF4-FFF2-40B4-BE49-F238E27FC236}">
                <a16:creationId xmlns:a16="http://schemas.microsoft.com/office/drawing/2014/main" id="{B3589411-9208-4682-9FC5-9A5CC33F6030}"/>
              </a:ext>
            </a:extLst>
          </p:cNvPr>
          <p:cNvPicPr>
            <a:picLocks noChangeAspect="1"/>
          </p:cNvPicPr>
          <p:nvPr/>
        </p:nvPicPr>
        <p:blipFill>
          <a:blip r:embed="rId3"/>
          <a:srcRect/>
          <a:stretch>
            <a:fillRect/>
          </a:stretch>
        </p:blipFill>
        <p:spPr bwMode="auto">
          <a:xfrm>
            <a:off x="7086600" y="5724525"/>
            <a:ext cx="1627632" cy="1257928"/>
          </a:xfrm>
          <a:prstGeom prst="rect">
            <a:avLst/>
          </a:prstGeom>
          <a:noFill/>
          <a:ln w="9525">
            <a:noFill/>
            <a:miter lim="800000"/>
            <a:headEnd/>
            <a:tailEnd/>
          </a:ln>
        </p:spPr>
      </p:pic>
      <p:sp>
        <p:nvSpPr>
          <p:cNvPr id="10" name="TextBox 9">
            <a:extLst>
              <a:ext uri="{FF2B5EF4-FFF2-40B4-BE49-F238E27FC236}">
                <a16:creationId xmlns:a16="http://schemas.microsoft.com/office/drawing/2014/main" id="{2F67B3A7-2EC3-4FE1-A3A0-E61122534310}"/>
              </a:ext>
            </a:extLst>
          </p:cNvPr>
          <p:cNvSpPr txBox="1"/>
          <p:nvPr/>
        </p:nvSpPr>
        <p:spPr>
          <a:xfrm>
            <a:off x="2514600" y="205740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D557E6C-7C0D-4A20-AF39-E0E561B10F15}"/>
              </a:ext>
            </a:extLst>
          </p:cNvPr>
          <p:cNvSpPr txBox="1"/>
          <p:nvPr/>
        </p:nvSpPr>
        <p:spPr>
          <a:xfrm>
            <a:off x="2057400" y="2057400"/>
            <a:ext cx="184731" cy="369332"/>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45015282-4B67-44A1-9B63-C452CEF7AD6F}"/>
              </a:ext>
            </a:extLst>
          </p:cNvPr>
          <p:cNvSpPr txBox="1"/>
          <p:nvPr/>
        </p:nvSpPr>
        <p:spPr>
          <a:xfrm>
            <a:off x="1828800" y="2850510"/>
            <a:ext cx="8561831" cy="646331"/>
          </a:xfrm>
          <a:prstGeom prst="rect">
            <a:avLst/>
          </a:prstGeom>
          <a:noFill/>
        </p:spPr>
        <p:txBody>
          <a:bodyPr wrap="square" rtlCol="0">
            <a:spAutoFit/>
          </a:bodyPr>
          <a:lstStyle/>
          <a:p>
            <a:endParaRPr lang="en-US" dirty="0"/>
          </a:p>
          <a:p>
            <a:endParaRPr lang="en-US" dirty="0"/>
          </a:p>
        </p:txBody>
      </p:sp>
      <p:sp>
        <p:nvSpPr>
          <p:cNvPr id="3" name="TextBox 2">
            <a:extLst>
              <a:ext uri="{FF2B5EF4-FFF2-40B4-BE49-F238E27FC236}">
                <a16:creationId xmlns:a16="http://schemas.microsoft.com/office/drawing/2014/main" id="{86652D63-F855-403A-8ACF-D782D60199E3}"/>
              </a:ext>
            </a:extLst>
          </p:cNvPr>
          <p:cNvSpPr txBox="1"/>
          <p:nvPr/>
        </p:nvSpPr>
        <p:spPr>
          <a:xfrm>
            <a:off x="291084" y="4857491"/>
            <a:ext cx="8561830" cy="646331"/>
          </a:xfrm>
          <a:prstGeom prst="rect">
            <a:avLst/>
          </a:prstGeom>
          <a:noFill/>
        </p:spPr>
        <p:txBody>
          <a:bodyPr wrap="square" rtlCol="0">
            <a:spAutoFit/>
          </a:bodyPr>
          <a:lstStyle/>
          <a:p>
            <a:pPr marL="0" indent="0">
              <a:buNone/>
            </a:pPr>
            <a:endParaRPr lang="en-US" sz="1200" dirty="0"/>
          </a:p>
          <a:p>
            <a:pPr marL="0" indent="0">
              <a:buNone/>
            </a:pPr>
            <a:endParaRPr lang="en-US" sz="1200" dirty="0">
              <a:solidFill>
                <a:schemeClr val="tx2"/>
              </a:solidFill>
            </a:endParaRPr>
          </a:p>
          <a:p>
            <a:pPr marL="0" indent="0">
              <a:buNone/>
            </a:pPr>
            <a:endParaRPr lang="en-US" sz="1200" dirty="0">
              <a:solidFill>
                <a:schemeClr val="tx2"/>
              </a:solidFill>
            </a:endParaRPr>
          </a:p>
        </p:txBody>
      </p:sp>
      <p:grpSp>
        <p:nvGrpSpPr>
          <p:cNvPr id="9" name="Group 8">
            <a:extLst>
              <a:ext uri="{FF2B5EF4-FFF2-40B4-BE49-F238E27FC236}">
                <a16:creationId xmlns:a16="http://schemas.microsoft.com/office/drawing/2014/main" id="{38506C24-BAF4-48C3-8FC8-AEA05CD94145}"/>
              </a:ext>
            </a:extLst>
          </p:cNvPr>
          <p:cNvGrpSpPr/>
          <p:nvPr/>
        </p:nvGrpSpPr>
        <p:grpSpPr>
          <a:xfrm>
            <a:off x="2851502" y="1587112"/>
            <a:ext cx="3444092" cy="4082197"/>
            <a:chOff x="2832193" y="1556603"/>
            <a:chExt cx="3714901" cy="4225735"/>
          </a:xfrm>
        </p:grpSpPr>
        <p:sp>
          <p:nvSpPr>
            <p:cNvPr id="6" name="Rectangle: Rounded Corners 5">
              <a:extLst>
                <a:ext uri="{FF2B5EF4-FFF2-40B4-BE49-F238E27FC236}">
                  <a16:creationId xmlns:a16="http://schemas.microsoft.com/office/drawing/2014/main" id="{C7AA7EF6-FA91-4FB9-BF3F-20AE30236EA5}"/>
                </a:ext>
              </a:extLst>
            </p:cNvPr>
            <p:cNvSpPr/>
            <p:nvPr/>
          </p:nvSpPr>
          <p:spPr>
            <a:xfrm>
              <a:off x="2832193" y="1556603"/>
              <a:ext cx="3712947" cy="6949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DBE Subcontract</a:t>
              </a:r>
              <a:r>
                <a:rPr lang="en-US" sz="2200" dirty="0"/>
                <a:t>(s)</a:t>
              </a:r>
            </a:p>
          </p:txBody>
        </p:sp>
        <p:sp>
          <p:nvSpPr>
            <p:cNvPr id="16" name="Rectangle: Rounded Corners 15">
              <a:extLst>
                <a:ext uri="{FF2B5EF4-FFF2-40B4-BE49-F238E27FC236}">
                  <a16:creationId xmlns:a16="http://schemas.microsoft.com/office/drawing/2014/main" id="{15850485-3C14-454F-B4B8-57199461A9F9}"/>
                </a:ext>
              </a:extLst>
            </p:cNvPr>
            <p:cNvSpPr/>
            <p:nvPr/>
          </p:nvSpPr>
          <p:spPr>
            <a:xfrm>
              <a:off x="2832194" y="3338500"/>
              <a:ext cx="3714900" cy="6949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Subcontract Payment Log</a:t>
              </a:r>
            </a:p>
          </p:txBody>
        </p:sp>
        <p:sp>
          <p:nvSpPr>
            <p:cNvPr id="18" name="Rectangle: Rounded Corners 17">
              <a:extLst>
                <a:ext uri="{FF2B5EF4-FFF2-40B4-BE49-F238E27FC236}">
                  <a16:creationId xmlns:a16="http://schemas.microsoft.com/office/drawing/2014/main" id="{5890FAC4-435B-462A-B2BC-E67B8A88A831}"/>
                </a:ext>
              </a:extLst>
            </p:cNvPr>
            <p:cNvSpPr/>
            <p:nvPr/>
          </p:nvSpPr>
          <p:spPr>
            <a:xfrm>
              <a:off x="2834146" y="2448022"/>
              <a:ext cx="3712947" cy="69400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Invoice/Pay Application</a:t>
              </a:r>
            </a:p>
          </p:txBody>
        </p:sp>
        <p:sp>
          <p:nvSpPr>
            <p:cNvPr id="22" name="Rectangle: Rounded Corners 21">
              <a:extLst>
                <a:ext uri="{FF2B5EF4-FFF2-40B4-BE49-F238E27FC236}">
                  <a16:creationId xmlns:a16="http://schemas.microsoft.com/office/drawing/2014/main" id="{337966FA-FE1F-4E24-A9E6-08D7835AB596}"/>
                </a:ext>
              </a:extLst>
            </p:cNvPr>
            <p:cNvSpPr/>
            <p:nvPr/>
          </p:nvSpPr>
          <p:spPr>
            <a:xfrm>
              <a:off x="2832193" y="5087394"/>
              <a:ext cx="3714900" cy="6949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Worksite Visit</a:t>
              </a:r>
            </a:p>
          </p:txBody>
        </p:sp>
        <p:sp>
          <p:nvSpPr>
            <p:cNvPr id="23" name="Rectangle: Rounded Corners 22">
              <a:extLst>
                <a:ext uri="{FF2B5EF4-FFF2-40B4-BE49-F238E27FC236}">
                  <a16:creationId xmlns:a16="http://schemas.microsoft.com/office/drawing/2014/main" id="{FDAEA6B8-862A-4358-B8C3-9A9635CAEAEF}"/>
                </a:ext>
              </a:extLst>
            </p:cNvPr>
            <p:cNvSpPr/>
            <p:nvPr/>
          </p:nvSpPr>
          <p:spPr>
            <a:xfrm>
              <a:off x="2832193" y="4212947"/>
              <a:ext cx="3714900" cy="6949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Proof of Payment</a:t>
              </a:r>
            </a:p>
          </p:txBody>
        </p:sp>
      </p:grpSp>
      <p:sp>
        <p:nvSpPr>
          <p:cNvPr id="24" name="Rectangle 23">
            <a:extLst>
              <a:ext uri="{FF2B5EF4-FFF2-40B4-BE49-F238E27FC236}">
                <a16:creationId xmlns:a16="http://schemas.microsoft.com/office/drawing/2014/main" id="{8F574231-3EE9-488B-8833-74FBC9E49109}"/>
              </a:ext>
            </a:extLst>
          </p:cNvPr>
          <p:cNvSpPr/>
          <p:nvPr/>
        </p:nvSpPr>
        <p:spPr>
          <a:xfrm>
            <a:off x="301616" y="2133600"/>
            <a:ext cx="2139696" cy="3044952"/>
          </a:xfrm>
          <a:prstGeom prst="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a:extLst>
              <a:ext uri="{FF2B5EF4-FFF2-40B4-BE49-F238E27FC236}">
                <a16:creationId xmlns:a16="http://schemas.microsoft.com/office/drawing/2014/main" id="{36A6A537-2738-4D0B-B6AF-52B6353C05DA}"/>
              </a:ext>
            </a:extLst>
          </p:cNvPr>
          <p:cNvSpPr/>
          <p:nvPr/>
        </p:nvSpPr>
        <p:spPr>
          <a:xfrm>
            <a:off x="6705785" y="2133600"/>
            <a:ext cx="2137228" cy="3048000"/>
          </a:xfrm>
          <a:prstGeom prst="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7" name="Picture 26" descr="A picture containing building, person, outdoor, boy&#10;&#10;Description automatically generated">
            <a:extLst>
              <a:ext uri="{FF2B5EF4-FFF2-40B4-BE49-F238E27FC236}">
                <a16:creationId xmlns:a16="http://schemas.microsoft.com/office/drawing/2014/main" id="{64D7685F-5FAD-4000-AD53-B3FED6EEF6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002" y="2380055"/>
            <a:ext cx="1875300" cy="2496889"/>
          </a:xfrm>
          <a:prstGeom prst="rect">
            <a:avLst/>
          </a:prstGeom>
          <a:ln>
            <a:noFill/>
          </a:ln>
          <a:effectLst>
            <a:softEdge rad="112500"/>
          </a:effectLst>
        </p:spPr>
      </p:pic>
      <p:pic>
        <p:nvPicPr>
          <p:cNvPr id="29" name="Picture 28" descr="A picture containing outdoor, small, beach, sitting&#10;&#10;Description automatically generated">
            <a:extLst>
              <a:ext uri="{FF2B5EF4-FFF2-40B4-BE49-F238E27FC236}">
                <a16:creationId xmlns:a16="http://schemas.microsoft.com/office/drawing/2014/main" id="{C8CCDC2B-B39E-4E40-A124-32F1E1F0F2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1998" y="2380055"/>
            <a:ext cx="1872234" cy="2496312"/>
          </a:xfrm>
          <a:prstGeom prst="rect">
            <a:avLst/>
          </a:prstGeom>
          <a:ln>
            <a:noFill/>
          </a:ln>
          <a:effectLst>
            <a:softEdge rad="112500"/>
          </a:effectLst>
        </p:spPr>
      </p:pic>
    </p:spTree>
    <p:extLst>
      <p:ext uri="{BB962C8B-B14F-4D97-AF65-F5344CB8AC3E}">
        <p14:creationId xmlns:p14="http://schemas.microsoft.com/office/powerpoint/2010/main" val="161383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52400"/>
            <a:ext cx="9144000" cy="990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p:cNvSpPr txBox="1">
            <a:spLocks/>
          </p:cNvSpPr>
          <p:nvPr/>
        </p:nvSpPr>
        <p:spPr bwMode="auto">
          <a:xfrm>
            <a:off x="10160" y="5080"/>
            <a:ext cx="9067799" cy="1143000"/>
          </a:xfrm>
          <a:prstGeom prst="rect">
            <a:avLst/>
          </a:prstGeom>
          <a:noFill/>
          <a:ln w="9525">
            <a:noFill/>
            <a:miter lim="800000"/>
            <a:headEnd/>
            <a:tailEnd/>
          </a:ln>
        </p:spPr>
        <p:txBody>
          <a:bodyPr anchor="ctr"/>
          <a:lstStyle/>
          <a:p>
            <a:pPr algn="ctr"/>
            <a:r>
              <a:rPr lang="en-US" sz="3600" dirty="0">
                <a:solidFill>
                  <a:schemeClr val="bg1"/>
                </a:solidFill>
                <a:latin typeface="Adobe Ming Std L" panose="02020300000000000000" pitchFamily="18" charset="-128"/>
                <a:ea typeface="Adobe Ming Std L" panose="02020300000000000000" pitchFamily="18" charset="-128"/>
                <a:cs typeface="Adobe Devanagari" panose="02040503050201020203" pitchFamily="18" charset="0"/>
              </a:rPr>
              <a:t>Agenda</a:t>
            </a:r>
            <a:endParaRPr lang="en-US" sz="3600" dirty="0">
              <a:solidFill>
                <a:schemeClr val="bg1"/>
              </a:solidFill>
              <a:latin typeface="Adobe Ming Std L" panose="02020300000000000000" pitchFamily="18" charset="-128"/>
              <a:ea typeface="Adobe Ming Std L" panose="02020300000000000000" pitchFamily="18" charset="-128"/>
              <a:cs typeface="Tahoma" charset="0"/>
            </a:endParaRPr>
          </a:p>
        </p:txBody>
      </p:sp>
      <p:pic>
        <p:nvPicPr>
          <p:cNvPr id="17" name="Picture 8">
            <a:extLst>
              <a:ext uri="{FF2B5EF4-FFF2-40B4-BE49-F238E27FC236}">
                <a16:creationId xmlns:a16="http://schemas.microsoft.com/office/drawing/2014/main" id="{B3589411-9208-4682-9FC5-9A5CC33F6030}"/>
              </a:ext>
            </a:extLst>
          </p:cNvPr>
          <p:cNvPicPr>
            <a:picLocks noChangeAspect="1"/>
          </p:cNvPicPr>
          <p:nvPr/>
        </p:nvPicPr>
        <p:blipFill>
          <a:blip r:embed="rId5"/>
          <a:srcRect/>
          <a:stretch>
            <a:fillRect/>
          </a:stretch>
        </p:blipFill>
        <p:spPr bwMode="auto">
          <a:xfrm>
            <a:off x="7086600" y="5724525"/>
            <a:ext cx="1627632" cy="1257928"/>
          </a:xfrm>
          <a:prstGeom prst="rect">
            <a:avLst/>
          </a:prstGeom>
          <a:noFill/>
          <a:ln w="9525">
            <a:noFill/>
            <a:miter lim="800000"/>
            <a:headEnd/>
            <a:tailEnd/>
          </a:ln>
        </p:spPr>
      </p:pic>
      <p:sp>
        <p:nvSpPr>
          <p:cNvPr id="10" name="TextBox 9">
            <a:extLst>
              <a:ext uri="{FF2B5EF4-FFF2-40B4-BE49-F238E27FC236}">
                <a16:creationId xmlns:a16="http://schemas.microsoft.com/office/drawing/2014/main" id="{2F67B3A7-2EC3-4FE1-A3A0-E61122534310}"/>
              </a:ext>
            </a:extLst>
          </p:cNvPr>
          <p:cNvSpPr txBox="1"/>
          <p:nvPr/>
        </p:nvSpPr>
        <p:spPr>
          <a:xfrm>
            <a:off x="2514600" y="2057400"/>
            <a:ext cx="184731" cy="369332"/>
          </a:xfrm>
          <a:prstGeom prst="rect">
            <a:avLst/>
          </a:prstGeom>
          <a:noFill/>
        </p:spPr>
        <p:txBody>
          <a:bodyPr wrap="none" rtlCol="0">
            <a:spAutoFit/>
          </a:bodyPr>
          <a:lstStyle/>
          <a:p>
            <a:endParaRPr lang="en-US" dirty="0"/>
          </a:p>
        </p:txBody>
      </p:sp>
      <p:graphicFrame>
        <p:nvGraphicFramePr>
          <p:cNvPr id="2" name="Diagram 1">
            <a:extLst>
              <a:ext uri="{FF2B5EF4-FFF2-40B4-BE49-F238E27FC236}">
                <a16:creationId xmlns:a16="http://schemas.microsoft.com/office/drawing/2014/main" id="{3873223D-7F19-467F-87A9-D635F5DF1B13}"/>
              </a:ext>
            </a:extLst>
          </p:cNvPr>
          <p:cNvGraphicFramePr/>
          <p:nvPr>
            <p:extLst>
              <p:ext uri="{D42A27DB-BD31-4B8C-83A1-F6EECF244321}">
                <p14:modId xmlns:p14="http://schemas.microsoft.com/office/powerpoint/2010/main" val="328059237"/>
              </p:ext>
            </p:extLst>
          </p:nvPr>
        </p:nvGraphicFramePr>
        <p:xfrm>
          <a:off x="755005" y="1689078"/>
          <a:ext cx="3703919" cy="46532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63004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6976" y="3881399"/>
            <a:ext cx="5094529" cy="2525076"/>
          </a:xfrm>
          <a:prstGeom prst="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066800" y="0"/>
            <a:ext cx="1752600" cy="457200"/>
          </a:xfrm>
          <a:prstGeom prst="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066800" y="3536166"/>
            <a:ext cx="1752600" cy="3149283"/>
          </a:xfrm>
          <a:prstGeom prst="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7110" name="Picture 8"/>
          <p:cNvPicPr>
            <a:picLocks noChangeAspect="1"/>
          </p:cNvPicPr>
          <p:nvPr/>
        </p:nvPicPr>
        <p:blipFill>
          <a:blip r:embed="rId2"/>
          <a:srcRect/>
          <a:stretch>
            <a:fillRect/>
          </a:stretch>
        </p:blipFill>
        <p:spPr bwMode="auto">
          <a:xfrm>
            <a:off x="762000" y="228439"/>
            <a:ext cx="2561432" cy="1979623"/>
          </a:xfrm>
          <a:prstGeom prst="rect">
            <a:avLst/>
          </a:prstGeom>
          <a:noFill/>
          <a:ln w="9525">
            <a:noFill/>
            <a:miter lim="800000"/>
            <a:headEnd/>
            <a:tailEnd/>
          </a:ln>
        </p:spPr>
      </p:pic>
      <p:sp>
        <p:nvSpPr>
          <p:cNvPr id="11" name="Rectangle 10"/>
          <p:cNvSpPr/>
          <p:nvPr/>
        </p:nvSpPr>
        <p:spPr>
          <a:xfrm>
            <a:off x="0" y="1777684"/>
            <a:ext cx="9144000" cy="1371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itle 1"/>
          <p:cNvSpPr txBox="1">
            <a:spLocks/>
          </p:cNvSpPr>
          <p:nvPr/>
        </p:nvSpPr>
        <p:spPr>
          <a:xfrm>
            <a:off x="390840" y="1777684"/>
            <a:ext cx="8190391" cy="123126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6600" dirty="0">
                <a:solidFill>
                  <a:schemeClr val="bg1"/>
                </a:solidFill>
                <a:effectLst>
                  <a:outerShdw blurRad="38100" dist="38100" dir="2700000" algn="tl">
                    <a:srgbClr val="000000">
                      <a:alpha val="43137"/>
                    </a:srgbClr>
                  </a:outerShdw>
                </a:effectLst>
                <a:latin typeface="Adobe Ming Std L" panose="02020300000000000000" pitchFamily="18" charset="-128"/>
                <a:ea typeface="Adobe Ming Std L" panose="02020300000000000000" pitchFamily="18" charset="-128"/>
                <a:cs typeface="Tahoma" pitchFamily="34" charset="0"/>
              </a:rPr>
              <a:t>QUESTIONS</a:t>
            </a:r>
            <a:r>
              <a:rPr lang="en-US" sz="3200" dirty="0">
                <a:solidFill>
                  <a:schemeClr val="bg1"/>
                </a:solidFill>
                <a:effectLst>
                  <a:outerShdw blurRad="38100" dist="38100" dir="2700000" algn="tl">
                    <a:srgbClr val="000000">
                      <a:alpha val="43137"/>
                    </a:srgbClr>
                  </a:outerShdw>
                </a:effectLst>
                <a:latin typeface="Adobe Ming Std L" panose="02020300000000000000" pitchFamily="18" charset="-128"/>
                <a:ea typeface="Adobe Ming Std L" panose="02020300000000000000" pitchFamily="18" charset="-128"/>
                <a:cs typeface="Tahoma" pitchFamily="34" charset="0"/>
              </a:rPr>
              <a:t> </a:t>
            </a:r>
          </a:p>
        </p:txBody>
      </p:sp>
      <p:sp>
        <p:nvSpPr>
          <p:cNvPr id="6" name="TextBox 5">
            <a:extLst>
              <a:ext uri="{FF2B5EF4-FFF2-40B4-BE49-F238E27FC236}">
                <a16:creationId xmlns:a16="http://schemas.microsoft.com/office/drawing/2014/main" id="{7D64CF07-2CC4-4873-AEDA-1071F44547BC}"/>
              </a:ext>
            </a:extLst>
          </p:cNvPr>
          <p:cNvSpPr txBox="1"/>
          <p:nvPr/>
        </p:nvSpPr>
        <p:spPr>
          <a:xfrm>
            <a:off x="3667628" y="4191000"/>
            <a:ext cx="4753224" cy="1600438"/>
          </a:xfrm>
          <a:prstGeom prst="rect">
            <a:avLst/>
          </a:prstGeom>
          <a:noFill/>
        </p:spPr>
        <p:txBody>
          <a:bodyPr wrap="none" rtlCol="0">
            <a:spAutoFit/>
          </a:bodyPr>
          <a:lstStyle/>
          <a:p>
            <a:pPr algn="ctr"/>
            <a:r>
              <a:rPr lang="en-US" sz="1400" dirty="0">
                <a:solidFill>
                  <a:schemeClr val="bg1"/>
                </a:solidFill>
              </a:rPr>
              <a:t>Contact Information</a:t>
            </a:r>
          </a:p>
          <a:p>
            <a:endParaRPr lang="en-US" sz="1200" dirty="0">
              <a:solidFill>
                <a:schemeClr val="bg1"/>
              </a:solidFill>
            </a:endParaRPr>
          </a:p>
          <a:p>
            <a:endParaRPr lang="en-US" sz="1200" dirty="0">
              <a:solidFill>
                <a:schemeClr val="bg1"/>
              </a:solidFill>
            </a:endParaRPr>
          </a:p>
          <a:p>
            <a:r>
              <a:rPr lang="en-US" sz="1200" dirty="0">
                <a:solidFill>
                  <a:schemeClr val="bg1"/>
                </a:solidFill>
              </a:rPr>
              <a:t>DBE Certification: Michele Sutton (</a:t>
            </a:r>
            <a:r>
              <a:rPr lang="en-US" sz="1200" dirty="0">
                <a:solidFill>
                  <a:schemeClr val="bg1"/>
                </a:solidFill>
                <a:hlinkClick r:id="rId3">
                  <a:extLst>
                    <a:ext uri="{A12FA001-AC4F-418D-AE19-62706E023703}">
                      <ahyp:hlinkClr xmlns:ahyp="http://schemas.microsoft.com/office/drawing/2018/hyperlinkcolor" val="tx"/>
                    </a:ext>
                  </a:extLst>
                </a:hlinkClick>
              </a:rPr>
              <a:t>msutton@metrarr.com</a:t>
            </a:r>
            <a:r>
              <a:rPr lang="en-US" sz="1200" dirty="0">
                <a:solidFill>
                  <a:schemeClr val="bg1"/>
                </a:solidFill>
              </a:rPr>
              <a:t>)</a:t>
            </a:r>
          </a:p>
          <a:p>
            <a:endParaRPr lang="en-US" sz="1200" dirty="0">
              <a:solidFill>
                <a:schemeClr val="bg1"/>
              </a:solidFill>
            </a:endParaRPr>
          </a:p>
          <a:p>
            <a:r>
              <a:rPr lang="en-US" sz="1200" dirty="0">
                <a:solidFill>
                  <a:schemeClr val="bg1"/>
                </a:solidFill>
              </a:rPr>
              <a:t>Contract Compliance: Ayanna Walker (</a:t>
            </a:r>
            <a:r>
              <a:rPr lang="en-US" sz="1200" dirty="0">
                <a:solidFill>
                  <a:schemeClr val="bg1"/>
                </a:solidFill>
                <a:hlinkClick r:id="rId4">
                  <a:extLst>
                    <a:ext uri="{A12FA001-AC4F-418D-AE19-62706E023703}">
                      <ahyp:hlinkClr xmlns:ahyp="http://schemas.microsoft.com/office/drawing/2018/hyperlinkcolor" val="tx"/>
                    </a:ext>
                  </a:extLst>
                </a:hlinkClick>
              </a:rPr>
              <a:t>awalker@metrarr.com</a:t>
            </a:r>
            <a:r>
              <a:rPr lang="en-US" sz="1200" dirty="0">
                <a:solidFill>
                  <a:schemeClr val="bg1"/>
                </a:solidFill>
              </a:rPr>
              <a:t>)</a:t>
            </a:r>
          </a:p>
          <a:p>
            <a:endParaRPr lang="en-US" sz="1200" dirty="0">
              <a:solidFill>
                <a:schemeClr val="bg1"/>
              </a:solidFill>
            </a:endParaRPr>
          </a:p>
          <a:p>
            <a:r>
              <a:rPr lang="en-US" sz="1200" dirty="0">
                <a:solidFill>
                  <a:schemeClr val="bg1"/>
                </a:solidFill>
              </a:rPr>
              <a:t>Office of Diversity &amp; Business Enterprise: (metradbe@metrarr.com)</a:t>
            </a:r>
          </a:p>
        </p:txBody>
      </p:sp>
    </p:spTree>
    <p:extLst>
      <p:ext uri="{BB962C8B-B14F-4D97-AF65-F5344CB8AC3E}">
        <p14:creationId xmlns:p14="http://schemas.microsoft.com/office/powerpoint/2010/main" val="760913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5141" y="3886311"/>
            <a:ext cx="3981441" cy="2525076"/>
          </a:xfrm>
          <a:prstGeom prst="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066800" y="0"/>
            <a:ext cx="1752600" cy="457200"/>
          </a:xfrm>
          <a:prstGeom prst="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066800" y="3708717"/>
            <a:ext cx="1752600" cy="3149283"/>
          </a:xfrm>
          <a:prstGeom prst="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7110" name="Picture 8"/>
          <p:cNvPicPr>
            <a:picLocks noChangeAspect="1"/>
          </p:cNvPicPr>
          <p:nvPr/>
        </p:nvPicPr>
        <p:blipFill>
          <a:blip r:embed="rId2"/>
          <a:srcRect/>
          <a:stretch>
            <a:fillRect/>
          </a:stretch>
        </p:blipFill>
        <p:spPr bwMode="auto">
          <a:xfrm>
            <a:off x="762000" y="228439"/>
            <a:ext cx="2561432" cy="1979623"/>
          </a:xfrm>
          <a:prstGeom prst="rect">
            <a:avLst/>
          </a:prstGeom>
          <a:noFill/>
          <a:ln w="9525">
            <a:noFill/>
            <a:miter lim="800000"/>
            <a:headEnd/>
            <a:tailEnd/>
          </a:ln>
        </p:spPr>
      </p:pic>
      <p:sp>
        <p:nvSpPr>
          <p:cNvPr id="11" name="Rectangle 10"/>
          <p:cNvSpPr/>
          <p:nvPr/>
        </p:nvSpPr>
        <p:spPr>
          <a:xfrm>
            <a:off x="0" y="1777684"/>
            <a:ext cx="9144000" cy="1371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a:p>
            <a:pPr algn="ctr" fontAlgn="auto">
              <a:spcBef>
                <a:spcPts val="0"/>
              </a:spcBef>
              <a:spcAft>
                <a:spcPts val="0"/>
              </a:spcAft>
              <a:defRPr/>
            </a:pPr>
            <a:endParaRPr lang="it-IT" dirty="0"/>
          </a:p>
        </p:txBody>
      </p:sp>
      <p:grpSp>
        <p:nvGrpSpPr>
          <p:cNvPr id="5" name="Group 4">
            <a:extLst>
              <a:ext uri="{FF2B5EF4-FFF2-40B4-BE49-F238E27FC236}">
                <a16:creationId xmlns:a16="http://schemas.microsoft.com/office/drawing/2014/main" id="{4F77B242-E47A-4538-934A-07CF58D84EEC}"/>
              </a:ext>
            </a:extLst>
          </p:cNvPr>
          <p:cNvGrpSpPr/>
          <p:nvPr/>
        </p:nvGrpSpPr>
        <p:grpSpPr>
          <a:xfrm>
            <a:off x="367722" y="1569246"/>
            <a:ext cx="8190391" cy="1277632"/>
            <a:chOff x="329945" y="1588466"/>
            <a:chExt cx="8190391" cy="1277632"/>
          </a:xfrm>
        </p:grpSpPr>
        <p:sp>
          <p:nvSpPr>
            <p:cNvPr id="12" name="Title 1"/>
            <p:cNvSpPr txBox="1">
              <a:spLocks/>
            </p:cNvSpPr>
            <p:nvPr/>
          </p:nvSpPr>
          <p:spPr>
            <a:xfrm>
              <a:off x="329945" y="1588466"/>
              <a:ext cx="8190391"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dirty="0">
                  <a:solidFill>
                    <a:schemeClr val="bg1"/>
                  </a:solidFill>
                  <a:effectLst>
                    <a:outerShdw blurRad="38100" dist="38100" dir="2700000" algn="tl">
                      <a:srgbClr val="000000">
                        <a:alpha val="43137"/>
                      </a:srgbClr>
                    </a:outerShdw>
                  </a:effectLst>
                  <a:latin typeface="Adobe Ming Std L" panose="02020300000000000000" pitchFamily="18" charset="-128"/>
                  <a:ea typeface="Adobe Ming Std L" panose="02020300000000000000" pitchFamily="18" charset="-128"/>
                  <a:cs typeface="Tahoma" pitchFamily="34" charset="0"/>
                </a:rPr>
                <a:t>DBE Certification</a:t>
              </a:r>
            </a:p>
          </p:txBody>
        </p:sp>
        <p:sp>
          <p:nvSpPr>
            <p:cNvPr id="3" name="TextBox 2">
              <a:extLst>
                <a:ext uri="{FF2B5EF4-FFF2-40B4-BE49-F238E27FC236}">
                  <a16:creationId xmlns:a16="http://schemas.microsoft.com/office/drawing/2014/main" id="{122E9645-C797-4DC8-BE76-1268624031A7}"/>
                </a:ext>
              </a:extLst>
            </p:cNvPr>
            <p:cNvSpPr txBox="1"/>
            <p:nvPr/>
          </p:nvSpPr>
          <p:spPr>
            <a:xfrm>
              <a:off x="996140" y="2496766"/>
              <a:ext cx="6858000" cy="369332"/>
            </a:xfrm>
            <a:prstGeom prst="rect">
              <a:avLst/>
            </a:prstGeom>
            <a:noFill/>
          </p:spPr>
          <p:txBody>
            <a:bodyPr wrap="square" rtlCol="0">
              <a:spAutoFit/>
            </a:bodyPr>
            <a:lstStyle/>
            <a:p>
              <a:pPr algn="ctr" fontAlgn="auto">
                <a:spcBef>
                  <a:spcPts val="0"/>
                </a:spcBef>
                <a:spcAft>
                  <a:spcPts val="0"/>
                </a:spcAft>
                <a:defRPr/>
              </a:pPr>
              <a:r>
                <a:rPr lang="it-IT" dirty="0">
                  <a:solidFill>
                    <a:schemeClr val="bg1"/>
                  </a:solidFill>
                </a:rPr>
                <a:t>Presented by Michele Sutton, Sr. DBE Certification Specialist </a:t>
              </a:r>
            </a:p>
          </p:txBody>
        </p:sp>
      </p:grpSp>
      <p:pic>
        <p:nvPicPr>
          <p:cNvPr id="13" name="Picture 12" descr="A close up of a logo&#10;&#10;Description automatically generated">
            <a:extLst>
              <a:ext uri="{FF2B5EF4-FFF2-40B4-BE49-F238E27FC236}">
                <a16:creationId xmlns:a16="http://schemas.microsoft.com/office/drawing/2014/main" id="{B807937E-743C-409E-B31D-C2FFBE5F4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843153"/>
            <a:ext cx="3071334" cy="2559445"/>
          </a:xfrm>
          <a:prstGeom prst="rect">
            <a:avLst/>
          </a:prstGeom>
        </p:spPr>
      </p:pic>
    </p:spTree>
    <p:extLst>
      <p:ext uri="{BB962C8B-B14F-4D97-AF65-F5344CB8AC3E}">
        <p14:creationId xmlns:p14="http://schemas.microsoft.com/office/powerpoint/2010/main" val="32555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990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p:cNvSpPr txBox="1">
            <a:spLocks/>
          </p:cNvSpPr>
          <p:nvPr/>
        </p:nvSpPr>
        <p:spPr bwMode="auto">
          <a:xfrm>
            <a:off x="10160" y="5080"/>
            <a:ext cx="9067799" cy="1143000"/>
          </a:xfrm>
          <a:prstGeom prst="rect">
            <a:avLst/>
          </a:prstGeom>
          <a:noFill/>
          <a:ln w="9525">
            <a:noFill/>
            <a:miter lim="800000"/>
            <a:headEnd/>
            <a:tailEnd/>
          </a:ln>
        </p:spPr>
        <p:txBody>
          <a:bodyPr anchor="ct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Overview    </a:t>
            </a:r>
          </a:p>
        </p:txBody>
      </p:sp>
      <p:pic>
        <p:nvPicPr>
          <p:cNvPr id="17" name="Picture 8">
            <a:extLst>
              <a:ext uri="{FF2B5EF4-FFF2-40B4-BE49-F238E27FC236}">
                <a16:creationId xmlns:a16="http://schemas.microsoft.com/office/drawing/2014/main" id="{B3589411-9208-4682-9FC5-9A5CC33F6030}"/>
              </a:ext>
            </a:extLst>
          </p:cNvPr>
          <p:cNvPicPr>
            <a:picLocks noChangeAspect="1"/>
          </p:cNvPicPr>
          <p:nvPr/>
        </p:nvPicPr>
        <p:blipFill>
          <a:blip r:embed="rId3"/>
          <a:srcRect/>
          <a:stretch>
            <a:fillRect/>
          </a:stretch>
        </p:blipFill>
        <p:spPr bwMode="auto">
          <a:xfrm>
            <a:off x="7391400" y="5791200"/>
            <a:ext cx="1627632" cy="1257928"/>
          </a:xfrm>
          <a:prstGeom prst="rect">
            <a:avLst/>
          </a:prstGeom>
          <a:noFill/>
          <a:ln w="9525">
            <a:noFill/>
            <a:miter lim="800000"/>
            <a:headEnd/>
            <a:tailEnd/>
          </a:ln>
        </p:spPr>
      </p:pic>
      <p:sp>
        <p:nvSpPr>
          <p:cNvPr id="8" name="TextBox 7">
            <a:extLst>
              <a:ext uri="{FF2B5EF4-FFF2-40B4-BE49-F238E27FC236}">
                <a16:creationId xmlns:a16="http://schemas.microsoft.com/office/drawing/2014/main" id="{40A345D8-F8EE-433F-963F-26584912317D}"/>
              </a:ext>
            </a:extLst>
          </p:cNvPr>
          <p:cNvSpPr txBox="1"/>
          <p:nvPr/>
        </p:nvSpPr>
        <p:spPr>
          <a:xfrm>
            <a:off x="3212493" y="1184460"/>
            <a:ext cx="2719014"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What is a DBE?</a:t>
            </a:r>
          </a:p>
        </p:txBody>
      </p:sp>
      <p:sp>
        <p:nvSpPr>
          <p:cNvPr id="10" name="TextBox 9">
            <a:extLst>
              <a:ext uri="{FF2B5EF4-FFF2-40B4-BE49-F238E27FC236}">
                <a16:creationId xmlns:a16="http://schemas.microsoft.com/office/drawing/2014/main" id="{2F67B3A7-2EC3-4FE1-A3A0-E61122534310}"/>
              </a:ext>
            </a:extLst>
          </p:cNvPr>
          <p:cNvSpPr txBox="1"/>
          <p:nvPr/>
        </p:nvSpPr>
        <p:spPr>
          <a:xfrm>
            <a:off x="2514600" y="205740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D557E6C-7C0D-4A20-AF39-E0E561B10F15}"/>
              </a:ext>
            </a:extLst>
          </p:cNvPr>
          <p:cNvSpPr txBox="1"/>
          <p:nvPr/>
        </p:nvSpPr>
        <p:spPr>
          <a:xfrm>
            <a:off x="2057400" y="2057400"/>
            <a:ext cx="184731" cy="369332"/>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45015282-4B67-44A1-9B63-C452CEF7AD6F}"/>
              </a:ext>
            </a:extLst>
          </p:cNvPr>
          <p:cNvSpPr txBox="1"/>
          <p:nvPr/>
        </p:nvSpPr>
        <p:spPr>
          <a:xfrm>
            <a:off x="291084" y="1522156"/>
            <a:ext cx="8561831" cy="5201424"/>
          </a:xfrm>
          <a:prstGeom prst="rect">
            <a:avLst/>
          </a:prstGeom>
          <a:noFill/>
        </p:spPr>
        <p:txBody>
          <a:bodyPr wrap="square" rtlCol="0">
            <a:spAutoFit/>
          </a:bodyPr>
          <a:lstStyle/>
          <a:p>
            <a:pPr lvl="1"/>
            <a:endParaRPr lang="en-US" dirty="0">
              <a:solidFill>
                <a:schemeClr val="tx2"/>
              </a:solidFill>
              <a:sym typeface="Arial" pitchFamily="34" charset="0"/>
            </a:endParaRPr>
          </a:p>
          <a:p>
            <a:pPr marL="400050" lvl="0" indent="-400050" defTabSz="642938">
              <a:lnSpc>
                <a:spcPct val="150000"/>
              </a:lnSpc>
              <a:spcAft>
                <a:spcPts val="600"/>
              </a:spcAft>
              <a:buFont typeface="+mj-lt"/>
              <a:buAutoNum type="romanUcPeriod"/>
            </a:pPr>
            <a:r>
              <a:rPr lang="en-US" sz="1400" b="1" dirty="0">
                <a:sym typeface="Arial" pitchFamily="34" charset="0"/>
              </a:rPr>
              <a:t>Ownership</a:t>
            </a:r>
          </a:p>
          <a:p>
            <a:pPr marL="742950" lvl="1" indent="-285750" defTabSz="642938">
              <a:spcAft>
                <a:spcPts val="600"/>
              </a:spcAft>
              <a:buFont typeface="Arial" panose="020B0604020202020204" pitchFamily="34" charset="0"/>
              <a:buChar char="•"/>
            </a:pPr>
            <a:r>
              <a:rPr lang="en-US" sz="1400" dirty="0">
                <a:sym typeface="Arial" pitchFamily="34" charset="0"/>
              </a:rPr>
              <a:t>An independent business that is at least 51 percent owned by a socially or economically disadvantaged individual(s) </a:t>
            </a:r>
          </a:p>
          <a:p>
            <a:pPr marL="1085850" lvl="2" indent="-171450" defTabSz="642938">
              <a:spcAft>
                <a:spcPts val="600"/>
              </a:spcAft>
              <a:buFont typeface="Arial" panose="020B0604020202020204" pitchFamily="34" charset="0"/>
              <a:buChar char="•"/>
            </a:pPr>
            <a:r>
              <a:rPr lang="en-US" sz="1200" dirty="0">
                <a:sym typeface="Arial" pitchFamily="34" charset="0"/>
              </a:rPr>
              <a:t>The socially or economically disadvantaged individual(s) include:</a:t>
            </a:r>
          </a:p>
          <a:p>
            <a:pPr marL="1543050" lvl="3" indent="-171450" defTabSz="642938">
              <a:spcAft>
                <a:spcPts val="600"/>
              </a:spcAft>
              <a:buFont typeface="Arial" panose="020B0604020202020204" pitchFamily="34" charset="0"/>
              <a:buChar char="•"/>
            </a:pPr>
            <a:r>
              <a:rPr lang="en-US" sz="1200" dirty="0">
                <a:sym typeface="Arial" pitchFamily="34" charset="0"/>
              </a:rPr>
              <a:t>Women, Native Americans, African Americans, Hispanic Americans, Asian-Pacific  Americans and Subcontinent Asian Americans </a:t>
            </a:r>
          </a:p>
          <a:p>
            <a:pPr lvl="3" defTabSz="642938">
              <a:spcAft>
                <a:spcPts val="600"/>
              </a:spcAft>
              <a:buFont typeface="Arial" panose="020B0604020202020204" pitchFamily="34" charset="0"/>
              <a:buChar char="•"/>
            </a:pPr>
            <a:endParaRPr lang="en-US" sz="1000" dirty="0">
              <a:sym typeface="Arial" pitchFamily="34" charset="0"/>
            </a:endParaRPr>
          </a:p>
          <a:p>
            <a:pPr marL="400050" indent="-400050" defTabSz="642938">
              <a:lnSpc>
                <a:spcPct val="150000"/>
              </a:lnSpc>
              <a:spcAft>
                <a:spcPts val="600"/>
              </a:spcAft>
              <a:buFont typeface="+mj-lt"/>
              <a:buAutoNum type="romanUcPeriod"/>
            </a:pPr>
            <a:r>
              <a:rPr lang="en-US" sz="1400" b="1" dirty="0">
                <a:sym typeface="Arial" pitchFamily="34" charset="0"/>
              </a:rPr>
              <a:t>Personal Net Worth (PNW)</a:t>
            </a:r>
          </a:p>
          <a:p>
            <a:pPr marL="628650" lvl="1" indent="-171450" defTabSz="642938">
              <a:spcAft>
                <a:spcPts val="600"/>
              </a:spcAft>
              <a:buFont typeface="Arial" panose="020B0604020202020204" pitchFamily="34" charset="0"/>
              <a:buChar char="•"/>
            </a:pPr>
            <a:r>
              <a:rPr lang="en-US" sz="1200" dirty="0"/>
              <a:t>Majority owner personal net worth must not exceed $1.32 million</a:t>
            </a:r>
          </a:p>
          <a:p>
            <a:pPr lvl="1" defTabSz="642938">
              <a:spcAft>
                <a:spcPts val="600"/>
              </a:spcAft>
            </a:pPr>
            <a:endParaRPr lang="en-US" sz="1200" dirty="0">
              <a:sym typeface="Arial" pitchFamily="34" charset="0"/>
            </a:endParaRPr>
          </a:p>
          <a:p>
            <a:pPr marL="400050" indent="-400050" defTabSz="642938">
              <a:lnSpc>
                <a:spcPct val="150000"/>
              </a:lnSpc>
              <a:spcAft>
                <a:spcPts val="600"/>
              </a:spcAft>
              <a:buFont typeface="+mj-lt"/>
              <a:buAutoNum type="romanUcPeriod"/>
            </a:pPr>
            <a:r>
              <a:rPr lang="en-US" sz="1400" b="1" dirty="0">
                <a:sym typeface="Arial" pitchFamily="34" charset="0"/>
              </a:rPr>
              <a:t>Control</a:t>
            </a:r>
          </a:p>
          <a:p>
            <a:pPr marL="628650" lvl="1" indent="-171450" defTabSz="642938">
              <a:spcAft>
                <a:spcPts val="600"/>
              </a:spcAft>
              <a:buFont typeface="Arial" panose="020B0604020202020204" pitchFamily="34" charset="0"/>
              <a:buChar char="•"/>
            </a:pPr>
            <a:r>
              <a:rPr lang="en-US" sz="1200" dirty="0">
                <a:sym typeface="Arial" pitchFamily="34" charset="0"/>
              </a:rPr>
              <a:t>The majority owner must control the management and daily operations</a:t>
            </a:r>
          </a:p>
          <a:p>
            <a:pPr marL="400050" indent="-400050" defTabSz="642938">
              <a:lnSpc>
                <a:spcPct val="150000"/>
              </a:lnSpc>
              <a:spcAft>
                <a:spcPts val="600"/>
              </a:spcAft>
              <a:buFont typeface="+mj-lt"/>
              <a:buAutoNum type="romanUcPeriod"/>
            </a:pPr>
            <a:r>
              <a:rPr lang="en-US" sz="1400" b="1" dirty="0">
                <a:sym typeface="Arial" pitchFamily="34" charset="0"/>
              </a:rPr>
              <a:t>Size</a:t>
            </a:r>
          </a:p>
          <a:p>
            <a:pPr marL="628650" lvl="1" indent="-171450" defTabSz="642938">
              <a:spcAft>
                <a:spcPts val="600"/>
              </a:spcAft>
              <a:buFont typeface="Arial" panose="020B0604020202020204" pitchFamily="34" charset="0"/>
              <a:buChar char="•"/>
            </a:pPr>
            <a:r>
              <a:rPr lang="en-US" sz="1200" dirty="0">
                <a:sym typeface="Arial" pitchFamily="34" charset="0"/>
              </a:rPr>
              <a:t>A for-profit business that meets the Small Business Administration’s (SBA) size standard and does not exceed $23.98 million in gross annual receipts over a three year average</a:t>
            </a:r>
          </a:p>
          <a:p>
            <a:endParaRPr lang="en-US" dirty="0"/>
          </a:p>
          <a:p>
            <a:endParaRPr lang="en-US" dirty="0"/>
          </a:p>
        </p:txBody>
      </p:sp>
    </p:spTree>
    <p:extLst>
      <p:ext uri="{BB962C8B-B14F-4D97-AF65-F5344CB8AC3E}">
        <p14:creationId xmlns:p14="http://schemas.microsoft.com/office/powerpoint/2010/main" val="3342075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990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p:cNvSpPr txBox="1">
            <a:spLocks/>
          </p:cNvSpPr>
          <p:nvPr/>
        </p:nvSpPr>
        <p:spPr bwMode="auto">
          <a:xfrm>
            <a:off x="38098" y="-9525"/>
            <a:ext cx="9067799" cy="1143000"/>
          </a:xfrm>
          <a:prstGeom prst="rect">
            <a:avLst/>
          </a:prstGeom>
          <a:noFill/>
          <a:ln w="9525">
            <a:noFill/>
            <a:miter lim="800000"/>
            <a:headEnd/>
            <a:tailEnd/>
          </a:ln>
        </p:spPr>
        <p:txBody>
          <a:bodyPr anchor="ct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Overview    </a:t>
            </a:r>
          </a:p>
        </p:txBody>
      </p:sp>
      <p:pic>
        <p:nvPicPr>
          <p:cNvPr id="17" name="Picture 8">
            <a:extLst>
              <a:ext uri="{FF2B5EF4-FFF2-40B4-BE49-F238E27FC236}">
                <a16:creationId xmlns:a16="http://schemas.microsoft.com/office/drawing/2014/main" id="{B3589411-9208-4682-9FC5-9A5CC33F6030}"/>
              </a:ext>
            </a:extLst>
          </p:cNvPr>
          <p:cNvPicPr>
            <a:picLocks noChangeAspect="1"/>
          </p:cNvPicPr>
          <p:nvPr/>
        </p:nvPicPr>
        <p:blipFill>
          <a:blip r:embed="rId3"/>
          <a:srcRect/>
          <a:stretch>
            <a:fillRect/>
          </a:stretch>
        </p:blipFill>
        <p:spPr bwMode="auto">
          <a:xfrm>
            <a:off x="7086600" y="5724525"/>
            <a:ext cx="1627632" cy="1257928"/>
          </a:xfrm>
          <a:prstGeom prst="rect">
            <a:avLst/>
          </a:prstGeom>
          <a:noFill/>
          <a:ln w="9525">
            <a:noFill/>
            <a:miter lim="800000"/>
            <a:headEnd/>
            <a:tailEnd/>
          </a:ln>
        </p:spPr>
      </p:pic>
      <p:sp>
        <p:nvSpPr>
          <p:cNvPr id="8" name="TextBox 7">
            <a:extLst>
              <a:ext uri="{FF2B5EF4-FFF2-40B4-BE49-F238E27FC236}">
                <a16:creationId xmlns:a16="http://schemas.microsoft.com/office/drawing/2014/main" id="{40A345D8-F8EE-433F-963F-26584912317D}"/>
              </a:ext>
            </a:extLst>
          </p:cNvPr>
          <p:cNvSpPr txBox="1"/>
          <p:nvPr/>
        </p:nvSpPr>
        <p:spPr>
          <a:xfrm>
            <a:off x="428148" y="1294715"/>
            <a:ext cx="8230010"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Different agencies recognize different certifications</a:t>
            </a:r>
          </a:p>
        </p:txBody>
      </p:sp>
      <p:sp>
        <p:nvSpPr>
          <p:cNvPr id="10" name="TextBox 9">
            <a:extLst>
              <a:ext uri="{FF2B5EF4-FFF2-40B4-BE49-F238E27FC236}">
                <a16:creationId xmlns:a16="http://schemas.microsoft.com/office/drawing/2014/main" id="{2F67B3A7-2EC3-4FE1-A3A0-E61122534310}"/>
              </a:ext>
            </a:extLst>
          </p:cNvPr>
          <p:cNvSpPr txBox="1"/>
          <p:nvPr/>
        </p:nvSpPr>
        <p:spPr>
          <a:xfrm>
            <a:off x="2514600" y="205740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D557E6C-7C0D-4A20-AF39-E0E561B10F15}"/>
              </a:ext>
            </a:extLst>
          </p:cNvPr>
          <p:cNvSpPr txBox="1"/>
          <p:nvPr/>
        </p:nvSpPr>
        <p:spPr>
          <a:xfrm>
            <a:off x="2057400" y="2057400"/>
            <a:ext cx="184731" cy="369332"/>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45015282-4B67-44A1-9B63-C452CEF7AD6F}"/>
              </a:ext>
            </a:extLst>
          </p:cNvPr>
          <p:cNvSpPr txBox="1"/>
          <p:nvPr/>
        </p:nvSpPr>
        <p:spPr>
          <a:xfrm>
            <a:off x="291081" y="2819400"/>
            <a:ext cx="8561831" cy="4031873"/>
          </a:xfrm>
          <a:prstGeom prst="rect">
            <a:avLst/>
          </a:prstGeom>
          <a:noFill/>
        </p:spPr>
        <p:txBody>
          <a:bodyPr wrap="square" rtlCol="0">
            <a:spAutoFit/>
          </a:bodyPr>
          <a:lstStyle/>
          <a:p>
            <a:pPr marL="514350" indent="-514350">
              <a:spcAft>
                <a:spcPts val="1200"/>
              </a:spcAft>
              <a:buFont typeface="+mj-lt"/>
              <a:buAutoNum type="romanUcPeriod"/>
            </a:pPr>
            <a:r>
              <a:rPr lang="en-US" b="1" dirty="0"/>
              <a:t>DBE Certification is: </a:t>
            </a:r>
          </a:p>
          <a:p>
            <a:pPr marL="1257300" lvl="2" indent="-342900">
              <a:lnSpc>
                <a:spcPct val="150000"/>
              </a:lnSpc>
              <a:spcAft>
                <a:spcPts val="1200"/>
              </a:spcAft>
              <a:buFont typeface="Arial" panose="020B0604020202020204" pitchFamily="34" charset="0"/>
              <a:buChar char="•"/>
            </a:pPr>
            <a:r>
              <a:rPr lang="en-US" sz="1600" dirty="0"/>
              <a:t>Federal Requirement  </a:t>
            </a:r>
          </a:p>
          <a:p>
            <a:pPr marL="1257300" lvl="2" indent="-342900">
              <a:spcAft>
                <a:spcPts val="1200"/>
              </a:spcAft>
              <a:buFont typeface="Arial" panose="020B0604020202020204" pitchFamily="34" charset="0"/>
              <a:buChar char="•"/>
            </a:pPr>
            <a:r>
              <a:rPr lang="en-US" sz="1600" dirty="0"/>
              <a:t>United States Department of Transportation (US DOT) contracts for highway, transit, and airport </a:t>
            </a:r>
          </a:p>
          <a:p>
            <a:pPr lvl="1"/>
            <a:endParaRPr lang="en-US" dirty="0">
              <a:solidFill>
                <a:schemeClr val="tx2"/>
              </a:solidFill>
              <a:sym typeface="Arial" pitchFamily="34" charset="0"/>
            </a:endParaRPr>
          </a:p>
          <a:p>
            <a:pPr lvl="1"/>
            <a:endParaRPr lang="en-US" dirty="0">
              <a:solidFill>
                <a:schemeClr val="tx2"/>
              </a:solidFill>
              <a:sym typeface="Arial" pitchFamily="34" charset="0"/>
            </a:endParaRPr>
          </a:p>
          <a:p>
            <a:pPr lvl="1"/>
            <a:endParaRPr lang="en-US" dirty="0">
              <a:solidFill>
                <a:schemeClr val="tx2"/>
              </a:solidFill>
              <a:sym typeface="Arial" pitchFamily="34" charset="0"/>
            </a:endParaRPr>
          </a:p>
          <a:p>
            <a:pPr marL="400050" indent="-400050">
              <a:spcAft>
                <a:spcPts val="1200"/>
              </a:spcAft>
              <a:buFont typeface="+mj-lt"/>
              <a:buAutoNum type="romanUcPeriod"/>
            </a:pPr>
            <a:r>
              <a:rPr lang="en-US" b="1" dirty="0">
                <a:latin typeface="Arial" pitchFamily="34" charset="0"/>
                <a:cs typeface="Arial" pitchFamily="34" charset="0"/>
              </a:rPr>
              <a:t>M/WBE Certification is:</a:t>
            </a:r>
            <a:r>
              <a:rPr lang="en-US" b="1" dirty="0">
                <a:solidFill>
                  <a:schemeClr val="tx2">
                    <a:lumMod val="75000"/>
                  </a:schemeClr>
                </a:solidFill>
                <a:latin typeface="Arial" pitchFamily="34" charset="0"/>
                <a:cs typeface="Arial" pitchFamily="34" charset="0"/>
              </a:rPr>
              <a:t> </a:t>
            </a:r>
          </a:p>
          <a:p>
            <a:pPr marL="1257300" lvl="2" indent="-342900">
              <a:lnSpc>
                <a:spcPct val="150000"/>
              </a:lnSpc>
              <a:spcAft>
                <a:spcPts val="1200"/>
              </a:spcAft>
              <a:buFont typeface="Arial" panose="020B0604020202020204" pitchFamily="34" charset="0"/>
              <a:buChar char="•"/>
            </a:pPr>
            <a:r>
              <a:rPr lang="en-US" sz="1600" dirty="0"/>
              <a:t>State and local government contracting authorities </a:t>
            </a:r>
          </a:p>
          <a:p>
            <a:endParaRPr lang="en-US" dirty="0"/>
          </a:p>
          <a:p>
            <a:endParaRPr lang="en-US" dirty="0"/>
          </a:p>
        </p:txBody>
      </p:sp>
      <p:sp>
        <p:nvSpPr>
          <p:cNvPr id="12" name="Oval 11">
            <a:extLst>
              <a:ext uri="{FF2B5EF4-FFF2-40B4-BE49-F238E27FC236}">
                <a16:creationId xmlns:a16="http://schemas.microsoft.com/office/drawing/2014/main" id="{25DF8653-C5FA-4FF1-AC2B-A06BB5CD08CE}"/>
              </a:ext>
            </a:extLst>
          </p:cNvPr>
          <p:cNvSpPr/>
          <p:nvPr/>
        </p:nvSpPr>
        <p:spPr bwMode="auto">
          <a:xfrm>
            <a:off x="121522" y="1817935"/>
            <a:ext cx="8843262" cy="322213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642938" rtl="0" eaLnBrk="1" fontAlgn="base" latinLnBrk="0" hangingPunct="1">
              <a:lnSpc>
                <a:spcPct val="100000"/>
              </a:lnSpc>
              <a:spcBef>
                <a:spcPct val="0"/>
              </a:spcBef>
              <a:spcAft>
                <a:spcPct val="0"/>
              </a:spcAft>
              <a:buClrTx/>
              <a:buSzTx/>
              <a:buFontTx/>
              <a:buNone/>
              <a:tabLst/>
            </a:pPr>
            <a:endParaRPr kumimoji="0" lang="en-US" sz="3200" b="1" i="0" u="none" strike="noStrike" normalizeH="0" baseline="0" dirty="0">
              <a:ln w="22225">
                <a:solidFill>
                  <a:schemeClr val="accent2"/>
                </a:solidFill>
                <a:prstDash val="solid"/>
              </a:ln>
              <a:solidFill>
                <a:srgbClr val="17375E"/>
              </a:solidFill>
              <a:latin typeface="Arial" pitchFamily="34" charset="0"/>
              <a:sym typeface="Arial" pitchFamily="34" charset="0"/>
            </a:endParaRPr>
          </a:p>
        </p:txBody>
      </p:sp>
    </p:spTree>
    <p:extLst>
      <p:ext uri="{BB962C8B-B14F-4D97-AF65-F5344CB8AC3E}">
        <p14:creationId xmlns:p14="http://schemas.microsoft.com/office/powerpoint/2010/main" val="3022053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990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p:cNvSpPr txBox="1">
            <a:spLocks/>
          </p:cNvSpPr>
          <p:nvPr/>
        </p:nvSpPr>
        <p:spPr bwMode="auto">
          <a:xfrm>
            <a:off x="38098" y="-25372"/>
            <a:ext cx="9067799" cy="1143000"/>
          </a:xfrm>
          <a:prstGeom prst="rect">
            <a:avLst/>
          </a:prstGeom>
          <a:noFill/>
          <a:ln w="9525">
            <a:noFill/>
            <a:miter lim="800000"/>
            <a:headEnd/>
            <a:tailEnd/>
          </a:ln>
        </p:spPr>
        <p:txBody>
          <a:bodyPr anchor="ct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Overview    </a:t>
            </a:r>
          </a:p>
        </p:txBody>
      </p:sp>
      <p:pic>
        <p:nvPicPr>
          <p:cNvPr id="17" name="Picture 8">
            <a:extLst>
              <a:ext uri="{FF2B5EF4-FFF2-40B4-BE49-F238E27FC236}">
                <a16:creationId xmlns:a16="http://schemas.microsoft.com/office/drawing/2014/main" id="{B3589411-9208-4682-9FC5-9A5CC33F6030}"/>
              </a:ext>
            </a:extLst>
          </p:cNvPr>
          <p:cNvPicPr>
            <a:picLocks noChangeAspect="1"/>
          </p:cNvPicPr>
          <p:nvPr/>
        </p:nvPicPr>
        <p:blipFill>
          <a:blip r:embed="rId3"/>
          <a:srcRect/>
          <a:stretch>
            <a:fillRect/>
          </a:stretch>
        </p:blipFill>
        <p:spPr bwMode="auto">
          <a:xfrm>
            <a:off x="7086600" y="5724525"/>
            <a:ext cx="1627632" cy="1257928"/>
          </a:xfrm>
          <a:prstGeom prst="rect">
            <a:avLst/>
          </a:prstGeom>
          <a:noFill/>
          <a:ln w="9525">
            <a:noFill/>
            <a:miter lim="800000"/>
            <a:headEnd/>
            <a:tailEnd/>
          </a:ln>
        </p:spPr>
      </p:pic>
      <p:sp>
        <p:nvSpPr>
          <p:cNvPr id="8" name="TextBox 7">
            <a:extLst>
              <a:ext uri="{FF2B5EF4-FFF2-40B4-BE49-F238E27FC236}">
                <a16:creationId xmlns:a16="http://schemas.microsoft.com/office/drawing/2014/main" id="{40A345D8-F8EE-433F-963F-26584912317D}"/>
              </a:ext>
            </a:extLst>
          </p:cNvPr>
          <p:cNvSpPr txBox="1"/>
          <p:nvPr/>
        </p:nvSpPr>
        <p:spPr>
          <a:xfrm>
            <a:off x="589193" y="1294715"/>
            <a:ext cx="7907934" cy="400110"/>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DBE Certification through one of these agencies is recognized by all</a:t>
            </a:r>
          </a:p>
        </p:txBody>
      </p:sp>
      <p:sp>
        <p:nvSpPr>
          <p:cNvPr id="10" name="TextBox 9">
            <a:extLst>
              <a:ext uri="{FF2B5EF4-FFF2-40B4-BE49-F238E27FC236}">
                <a16:creationId xmlns:a16="http://schemas.microsoft.com/office/drawing/2014/main" id="{2F67B3A7-2EC3-4FE1-A3A0-E61122534310}"/>
              </a:ext>
            </a:extLst>
          </p:cNvPr>
          <p:cNvSpPr txBox="1"/>
          <p:nvPr/>
        </p:nvSpPr>
        <p:spPr>
          <a:xfrm>
            <a:off x="2514600" y="205740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D557E6C-7C0D-4A20-AF39-E0E561B10F15}"/>
              </a:ext>
            </a:extLst>
          </p:cNvPr>
          <p:cNvSpPr txBox="1"/>
          <p:nvPr/>
        </p:nvSpPr>
        <p:spPr>
          <a:xfrm>
            <a:off x="2057400" y="2057400"/>
            <a:ext cx="184731" cy="369332"/>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45015282-4B67-44A1-9B63-C452CEF7AD6F}"/>
              </a:ext>
            </a:extLst>
          </p:cNvPr>
          <p:cNvSpPr txBox="1"/>
          <p:nvPr/>
        </p:nvSpPr>
        <p:spPr>
          <a:xfrm>
            <a:off x="291083" y="2894260"/>
            <a:ext cx="8561831" cy="646331"/>
          </a:xfrm>
          <a:prstGeom prst="rect">
            <a:avLst/>
          </a:prstGeom>
          <a:noFill/>
        </p:spPr>
        <p:txBody>
          <a:bodyPr wrap="square" rtlCol="0">
            <a:spAutoFit/>
          </a:bodyPr>
          <a:lstStyle/>
          <a:p>
            <a:endParaRPr lang="en-US" dirty="0"/>
          </a:p>
          <a:p>
            <a:endParaRPr lang="en-US" dirty="0"/>
          </a:p>
        </p:txBody>
      </p:sp>
      <p:pic>
        <p:nvPicPr>
          <p:cNvPr id="11" name="Picture 10">
            <a:extLst>
              <a:ext uri="{FF2B5EF4-FFF2-40B4-BE49-F238E27FC236}">
                <a16:creationId xmlns:a16="http://schemas.microsoft.com/office/drawing/2014/main" id="{38D27AA2-1D22-4D40-A9EF-F513859C8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6445" y="2443601"/>
            <a:ext cx="3729762" cy="1096990"/>
          </a:xfrm>
          <a:prstGeom prst="rect">
            <a:avLst/>
          </a:prstGeom>
        </p:spPr>
      </p:pic>
      <p:pic>
        <p:nvPicPr>
          <p:cNvPr id="13" name="Picture 5" descr="CTA-logo.png">
            <a:extLst>
              <a:ext uri="{FF2B5EF4-FFF2-40B4-BE49-F238E27FC236}">
                <a16:creationId xmlns:a16="http://schemas.microsoft.com/office/drawing/2014/main" id="{EF57B0C9-602C-4C77-ACCA-44373F8DFAF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7382" y="1897215"/>
            <a:ext cx="793691" cy="79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pace_bus logo.jpg">
            <a:extLst>
              <a:ext uri="{FF2B5EF4-FFF2-40B4-BE49-F238E27FC236}">
                <a16:creationId xmlns:a16="http://schemas.microsoft.com/office/drawing/2014/main" id="{8ACDB3D1-54E4-425D-8C7A-7D252D24AE0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1778" r="95556">
                        <a14:foregroundMark x1="17333" y1="47500" x2="20000" y2="52500"/>
                        <a14:foregroundMark x1="40000" y1="52500" x2="40000" y2="61250"/>
                        <a14:foregroundMark x1="57333" y1="40000" x2="55111" y2="45000"/>
                        <a14:foregroundMark x1="76889" y1="38750" x2="71111" y2="38750"/>
                        <a14:foregroundMark x1="86222" y1="48750" x2="92889" y2="48750"/>
                      </a14:backgroundRemoval>
                    </a14:imgEffect>
                  </a14:imgLayer>
                </a14:imgProps>
              </a:ext>
              <a:ext uri="{28A0092B-C50C-407E-A947-70E740481C1C}">
                <a14:useLocalDpi xmlns:a14="http://schemas.microsoft.com/office/drawing/2010/main" val="0"/>
              </a:ext>
            </a:extLst>
          </a:blip>
          <a:srcRect/>
          <a:stretch>
            <a:fillRect/>
          </a:stretch>
        </p:blipFill>
        <p:spPr bwMode="auto">
          <a:xfrm>
            <a:off x="1267807" y="1928471"/>
            <a:ext cx="1505426" cy="53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images.wikia.com/hitman/images/9/91/Chicago_city_logo.jpg">
            <a:extLst>
              <a:ext uri="{FF2B5EF4-FFF2-40B4-BE49-F238E27FC236}">
                <a16:creationId xmlns:a16="http://schemas.microsoft.com/office/drawing/2014/main" id="{8A1C6965-145B-4B08-88B0-66C492FAA35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67" l="0" r="100000">
                        <a14:foregroundMark x1="25000" y1="38667" x2="25000" y2="49667"/>
                        <a14:foregroundMark x1="29000" y1="40333" x2="31333" y2="52333"/>
                        <a14:foregroundMark x1="42000" y1="54000" x2="44333" y2="65667"/>
                        <a14:foregroundMark x1="58000" y1="53333" x2="59000" y2="63333"/>
                        <a14:foregroundMark x1="59667" y1="52333" x2="60333" y2="63333"/>
                        <a14:foregroundMark x1="30667" y1="75000" x2="68333" y2="76333"/>
                        <a14:foregroundMark x1="71667" y1="34333" x2="81333" y2="44667"/>
                        <a14:foregroundMark x1="27667" y1="36667" x2="17667" y2="42333"/>
                      </a14:backgroundRemoval>
                    </a14:imgEffect>
                  </a14:imgLayer>
                </a14:imgProps>
              </a:ext>
              <a:ext uri="{28A0092B-C50C-407E-A947-70E740481C1C}">
                <a14:useLocalDpi xmlns:a14="http://schemas.microsoft.com/office/drawing/2010/main" val="0"/>
              </a:ext>
            </a:extLst>
          </a:blip>
          <a:srcRect/>
          <a:stretch>
            <a:fillRect/>
          </a:stretch>
        </p:blipFill>
        <p:spPr bwMode="auto">
          <a:xfrm>
            <a:off x="1529010" y="3471624"/>
            <a:ext cx="983021" cy="9830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idot logo">
            <a:extLst>
              <a:ext uri="{FF2B5EF4-FFF2-40B4-BE49-F238E27FC236}">
                <a16:creationId xmlns:a16="http://schemas.microsoft.com/office/drawing/2014/main" id="{BF9BCE2C-CD01-4943-BFE8-E10337F7C80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8934"/>
          <a:stretch/>
        </p:blipFill>
        <p:spPr bwMode="auto">
          <a:xfrm>
            <a:off x="6164809" y="3695518"/>
            <a:ext cx="2278836" cy="6957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652D63-F855-403A-8ACF-D782D60199E3}"/>
              </a:ext>
            </a:extLst>
          </p:cNvPr>
          <p:cNvSpPr txBox="1"/>
          <p:nvPr/>
        </p:nvSpPr>
        <p:spPr>
          <a:xfrm>
            <a:off x="152400" y="4678471"/>
            <a:ext cx="9077853" cy="1292662"/>
          </a:xfrm>
          <a:prstGeom prst="rect">
            <a:avLst/>
          </a:prstGeom>
          <a:noFill/>
        </p:spPr>
        <p:txBody>
          <a:bodyPr wrap="square" rtlCol="0">
            <a:spAutoFit/>
          </a:bodyPr>
          <a:lstStyle/>
          <a:p>
            <a:pPr marL="0" indent="0">
              <a:buNone/>
            </a:pPr>
            <a:r>
              <a:rPr lang="en-US" sz="1400" dirty="0"/>
              <a:t>The Illinois Unified Certification Program (IL UCP) directory provides a reference source of certified DBE firms. The Directory lists the firms in alphabetical order, including the NAICS codes* and specialties. The Directory provides a reference source to assist bidders/proposers in meeting DBE contract goals.</a:t>
            </a:r>
          </a:p>
          <a:p>
            <a:pPr marL="0" indent="0">
              <a:buNone/>
            </a:pPr>
            <a:endParaRPr lang="en-US" sz="1200" dirty="0"/>
          </a:p>
          <a:p>
            <a:pPr marL="0" indent="0">
              <a:buNone/>
            </a:pPr>
            <a:endParaRPr lang="en-US" sz="1200" dirty="0">
              <a:solidFill>
                <a:schemeClr val="tx2"/>
              </a:solidFill>
            </a:endParaRPr>
          </a:p>
          <a:p>
            <a:pPr marL="0" indent="0">
              <a:buNone/>
            </a:pPr>
            <a:endParaRPr lang="en-US" sz="1200" dirty="0">
              <a:solidFill>
                <a:schemeClr val="tx2"/>
              </a:solidFill>
            </a:endParaRPr>
          </a:p>
        </p:txBody>
      </p:sp>
      <p:sp>
        <p:nvSpPr>
          <p:cNvPr id="4" name="TextBox 3">
            <a:extLst>
              <a:ext uri="{FF2B5EF4-FFF2-40B4-BE49-F238E27FC236}">
                <a16:creationId xmlns:a16="http://schemas.microsoft.com/office/drawing/2014/main" id="{8B935EE3-D0EC-46E5-BA3F-00BEA785B874}"/>
              </a:ext>
            </a:extLst>
          </p:cNvPr>
          <p:cNvSpPr txBox="1"/>
          <p:nvPr/>
        </p:nvSpPr>
        <p:spPr>
          <a:xfrm>
            <a:off x="144695" y="5489314"/>
            <a:ext cx="8708220" cy="553998"/>
          </a:xfrm>
          <a:prstGeom prst="rect">
            <a:avLst/>
          </a:prstGeom>
          <a:noFill/>
        </p:spPr>
        <p:txBody>
          <a:bodyPr wrap="square" rtlCol="0">
            <a:spAutoFit/>
          </a:bodyPr>
          <a:lstStyle/>
          <a:p>
            <a:r>
              <a:rPr lang="en-US" dirty="0"/>
              <a:t>*</a:t>
            </a:r>
            <a:r>
              <a:rPr lang="en-US" sz="1200" dirty="0"/>
              <a:t>North American Industry Classification System (NAICS) Codes – classification of the specialties or services that a firm seeks </a:t>
            </a:r>
          </a:p>
          <a:p>
            <a:r>
              <a:rPr lang="en-US" sz="1200" dirty="0"/>
              <a:t>   to perform.</a:t>
            </a:r>
          </a:p>
        </p:txBody>
      </p:sp>
    </p:spTree>
    <p:extLst>
      <p:ext uri="{BB962C8B-B14F-4D97-AF65-F5344CB8AC3E}">
        <p14:creationId xmlns:p14="http://schemas.microsoft.com/office/powerpoint/2010/main" val="453554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990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p:cNvSpPr txBox="1">
            <a:spLocks/>
          </p:cNvSpPr>
          <p:nvPr/>
        </p:nvSpPr>
        <p:spPr bwMode="auto">
          <a:xfrm>
            <a:off x="38098" y="-25372"/>
            <a:ext cx="9067799" cy="1143000"/>
          </a:xfrm>
          <a:prstGeom prst="rect">
            <a:avLst/>
          </a:prstGeom>
          <a:noFill/>
          <a:ln w="9525">
            <a:noFill/>
            <a:miter lim="800000"/>
            <a:headEnd/>
            <a:tailEnd/>
          </a:ln>
        </p:spPr>
        <p:txBody>
          <a:bodyPr anchor="ct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Overview    </a:t>
            </a:r>
          </a:p>
        </p:txBody>
      </p:sp>
      <p:pic>
        <p:nvPicPr>
          <p:cNvPr id="17" name="Picture 8">
            <a:extLst>
              <a:ext uri="{FF2B5EF4-FFF2-40B4-BE49-F238E27FC236}">
                <a16:creationId xmlns:a16="http://schemas.microsoft.com/office/drawing/2014/main" id="{B3589411-9208-4682-9FC5-9A5CC33F6030}"/>
              </a:ext>
            </a:extLst>
          </p:cNvPr>
          <p:cNvPicPr>
            <a:picLocks noChangeAspect="1"/>
          </p:cNvPicPr>
          <p:nvPr/>
        </p:nvPicPr>
        <p:blipFill>
          <a:blip r:embed="rId3"/>
          <a:srcRect/>
          <a:stretch>
            <a:fillRect/>
          </a:stretch>
        </p:blipFill>
        <p:spPr bwMode="auto">
          <a:xfrm>
            <a:off x="7086600" y="5724525"/>
            <a:ext cx="1627632" cy="1257928"/>
          </a:xfrm>
          <a:prstGeom prst="rect">
            <a:avLst/>
          </a:prstGeom>
          <a:noFill/>
          <a:ln w="9525">
            <a:noFill/>
            <a:miter lim="800000"/>
            <a:headEnd/>
            <a:tailEnd/>
          </a:ln>
        </p:spPr>
      </p:pic>
      <p:sp>
        <p:nvSpPr>
          <p:cNvPr id="8" name="TextBox 7">
            <a:extLst>
              <a:ext uri="{FF2B5EF4-FFF2-40B4-BE49-F238E27FC236}">
                <a16:creationId xmlns:a16="http://schemas.microsoft.com/office/drawing/2014/main" id="{40A345D8-F8EE-433F-963F-26584912317D}"/>
              </a:ext>
            </a:extLst>
          </p:cNvPr>
          <p:cNvSpPr txBox="1"/>
          <p:nvPr/>
        </p:nvSpPr>
        <p:spPr>
          <a:xfrm>
            <a:off x="1883610" y="1294715"/>
            <a:ext cx="5319085"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Advantages of DBE Certification</a:t>
            </a:r>
          </a:p>
        </p:txBody>
      </p:sp>
      <p:sp>
        <p:nvSpPr>
          <p:cNvPr id="10" name="TextBox 9">
            <a:extLst>
              <a:ext uri="{FF2B5EF4-FFF2-40B4-BE49-F238E27FC236}">
                <a16:creationId xmlns:a16="http://schemas.microsoft.com/office/drawing/2014/main" id="{2F67B3A7-2EC3-4FE1-A3A0-E61122534310}"/>
              </a:ext>
            </a:extLst>
          </p:cNvPr>
          <p:cNvSpPr txBox="1"/>
          <p:nvPr/>
        </p:nvSpPr>
        <p:spPr>
          <a:xfrm>
            <a:off x="2514600" y="205740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D557E6C-7C0D-4A20-AF39-E0E561B10F15}"/>
              </a:ext>
            </a:extLst>
          </p:cNvPr>
          <p:cNvSpPr txBox="1"/>
          <p:nvPr/>
        </p:nvSpPr>
        <p:spPr>
          <a:xfrm>
            <a:off x="2057400" y="2057400"/>
            <a:ext cx="184731" cy="369332"/>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45015282-4B67-44A1-9B63-C452CEF7AD6F}"/>
              </a:ext>
            </a:extLst>
          </p:cNvPr>
          <p:cNvSpPr txBox="1"/>
          <p:nvPr/>
        </p:nvSpPr>
        <p:spPr>
          <a:xfrm>
            <a:off x="711200" y="2896850"/>
            <a:ext cx="8561831" cy="646331"/>
          </a:xfrm>
          <a:prstGeom prst="rect">
            <a:avLst/>
          </a:prstGeom>
          <a:noFill/>
        </p:spPr>
        <p:txBody>
          <a:bodyPr wrap="square" rtlCol="0">
            <a:spAutoFit/>
          </a:bodyPr>
          <a:lstStyle/>
          <a:p>
            <a:endParaRPr lang="en-US" dirty="0"/>
          </a:p>
          <a:p>
            <a:endParaRPr lang="en-US" dirty="0"/>
          </a:p>
        </p:txBody>
      </p:sp>
      <p:sp>
        <p:nvSpPr>
          <p:cNvPr id="3" name="TextBox 2">
            <a:extLst>
              <a:ext uri="{FF2B5EF4-FFF2-40B4-BE49-F238E27FC236}">
                <a16:creationId xmlns:a16="http://schemas.microsoft.com/office/drawing/2014/main" id="{86652D63-F855-403A-8ACF-D782D60199E3}"/>
              </a:ext>
            </a:extLst>
          </p:cNvPr>
          <p:cNvSpPr txBox="1"/>
          <p:nvPr/>
        </p:nvSpPr>
        <p:spPr>
          <a:xfrm>
            <a:off x="291084" y="4857491"/>
            <a:ext cx="8561830" cy="646331"/>
          </a:xfrm>
          <a:prstGeom prst="rect">
            <a:avLst/>
          </a:prstGeom>
          <a:noFill/>
        </p:spPr>
        <p:txBody>
          <a:bodyPr wrap="square" rtlCol="0">
            <a:spAutoFit/>
          </a:bodyPr>
          <a:lstStyle/>
          <a:p>
            <a:pPr marL="0" indent="0">
              <a:buNone/>
            </a:pPr>
            <a:endParaRPr lang="en-US" sz="1200" dirty="0"/>
          </a:p>
          <a:p>
            <a:pPr marL="0" indent="0">
              <a:buNone/>
            </a:pPr>
            <a:endParaRPr lang="en-US" sz="1200" dirty="0">
              <a:solidFill>
                <a:schemeClr val="tx2"/>
              </a:solidFill>
            </a:endParaRPr>
          </a:p>
          <a:p>
            <a:pPr marL="0" indent="0">
              <a:buNone/>
            </a:pPr>
            <a:endParaRPr lang="en-US" sz="1200" dirty="0">
              <a:solidFill>
                <a:schemeClr val="tx2"/>
              </a:solidFill>
            </a:endParaRPr>
          </a:p>
        </p:txBody>
      </p:sp>
      <p:sp>
        <p:nvSpPr>
          <p:cNvPr id="2" name="Rectangle 1">
            <a:extLst>
              <a:ext uri="{FF2B5EF4-FFF2-40B4-BE49-F238E27FC236}">
                <a16:creationId xmlns:a16="http://schemas.microsoft.com/office/drawing/2014/main" id="{A2C426B1-5CF3-46A3-BA73-F8006DFE322F}"/>
              </a:ext>
            </a:extLst>
          </p:cNvPr>
          <p:cNvSpPr/>
          <p:nvPr/>
        </p:nvSpPr>
        <p:spPr>
          <a:xfrm>
            <a:off x="192080" y="2246520"/>
            <a:ext cx="4497331" cy="3257302"/>
          </a:xfrm>
          <a:prstGeom prst="rect">
            <a:avLst/>
          </a:prstGeom>
        </p:spPr>
        <p:txBody>
          <a:bodyPr wrap="square">
            <a:spAutoFit/>
          </a:bodyPr>
          <a:lstStyle/>
          <a:p>
            <a:pPr marL="400050" indent="-400050">
              <a:lnSpc>
                <a:spcPct val="150000"/>
              </a:lnSpc>
              <a:spcBef>
                <a:spcPts val="0"/>
              </a:spcBef>
              <a:spcAft>
                <a:spcPts val="1200"/>
              </a:spcAft>
              <a:buFont typeface="+mj-lt"/>
              <a:buAutoNum type="romanUcPeriod"/>
            </a:pPr>
            <a:r>
              <a:rPr lang="en-US" dirty="0"/>
              <a:t>Company listed in the IL UCP DBE vendor directory </a:t>
            </a:r>
          </a:p>
          <a:p>
            <a:pPr marL="400050" indent="-400050">
              <a:lnSpc>
                <a:spcPct val="150000"/>
              </a:lnSpc>
              <a:spcBef>
                <a:spcPts val="0"/>
              </a:spcBef>
              <a:spcAft>
                <a:spcPts val="1200"/>
              </a:spcAft>
              <a:buFont typeface="+mj-lt"/>
              <a:buAutoNum type="romanUcPeriod"/>
            </a:pPr>
            <a:r>
              <a:rPr lang="en-US" dirty="0"/>
              <a:t>An opportunity to participate on federally funded or assisted projects as prime contractors or subcontractors</a:t>
            </a:r>
          </a:p>
          <a:p>
            <a:pPr marL="400050" indent="-400050">
              <a:lnSpc>
                <a:spcPct val="150000"/>
              </a:lnSpc>
              <a:spcBef>
                <a:spcPts val="0"/>
              </a:spcBef>
              <a:spcAft>
                <a:spcPts val="1200"/>
              </a:spcAft>
              <a:buFont typeface="+mj-lt"/>
              <a:buAutoNum type="romanUcPeriod"/>
            </a:pPr>
            <a:r>
              <a:rPr lang="en-US" dirty="0"/>
              <a:t>An identifier that can be used as a marketing tool for businesses</a:t>
            </a:r>
          </a:p>
        </p:txBody>
      </p:sp>
      <p:sp>
        <p:nvSpPr>
          <p:cNvPr id="20" name="Rectangle 19">
            <a:extLst>
              <a:ext uri="{FF2B5EF4-FFF2-40B4-BE49-F238E27FC236}">
                <a16:creationId xmlns:a16="http://schemas.microsoft.com/office/drawing/2014/main" id="{8B0558DD-DF5B-43D0-86C0-EC04162EB708}"/>
              </a:ext>
            </a:extLst>
          </p:cNvPr>
          <p:cNvSpPr/>
          <p:nvPr/>
        </p:nvSpPr>
        <p:spPr>
          <a:xfrm>
            <a:off x="4987035" y="2514990"/>
            <a:ext cx="3981441" cy="2525076"/>
          </a:xfrm>
          <a:prstGeom prst="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1" name="Picture 2" descr="http://1.bp.blogspot.com/-Z1uan5VaCzA/Ty9mLiltA3I/AAAAAAAAFXU/7WD9NGjYp3k/s1600/business-meeting.jpg">
            <a:extLst>
              <a:ext uri="{FF2B5EF4-FFF2-40B4-BE49-F238E27FC236}">
                <a16:creationId xmlns:a16="http://schemas.microsoft.com/office/drawing/2014/main" id="{223E717D-AA1D-4154-BBFC-135F79D69E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3637" y="2616434"/>
            <a:ext cx="3586221" cy="2322187"/>
          </a:xfrm>
          <a:prstGeom prst="rect">
            <a:avLst/>
          </a:prstGeom>
          <a:ln>
            <a:noFill/>
          </a:ln>
          <a:effectLst>
            <a:softEdge rad="112500"/>
          </a:effectLst>
        </p:spPr>
      </p:pic>
    </p:spTree>
    <p:extLst>
      <p:ext uri="{BB962C8B-B14F-4D97-AF65-F5344CB8AC3E}">
        <p14:creationId xmlns:p14="http://schemas.microsoft.com/office/powerpoint/2010/main" val="262318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990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p:cNvSpPr txBox="1">
            <a:spLocks/>
          </p:cNvSpPr>
          <p:nvPr/>
        </p:nvSpPr>
        <p:spPr bwMode="auto">
          <a:xfrm>
            <a:off x="38098" y="-25372"/>
            <a:ext cx="9067799" cy="1143000"/>
          </a:xfrm>
          <a:prstGeom prst="rect">
            <a:avLst/>
          </a:prstGeom>
          <a:noFill/>
          <a:ln w="9525">
            <a:noFill/>
            <a:miter lim="800000"/>
            <a:headEnd/>
            <a:tailEnd/>
          </a:ln>
        </p:spPr>
        <p:txBody>
          <a:bodyPr anchor="ct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Certification Process    </a:t>
            </a:r>
          </a:p>
        </p:txBody>
      </p:sp>
      <p:pic>
        <p:nvPicPr>
          <p:cNvPr id="17" name="Picture 8">
            <a:extLst>
              <a:ext uri="{FF2B5EF4-FFF2-40B4-BE49-F238E27FC236}">
                <a16:creationId xmlns:a16="http://schemas.microsoft.com/office/drawing/2014/main" id="{B3589411-9208-4682-9FC5-9A5CC33F6030}"/>
              </a:ext>
            </a:extLst>
          </p:cNvPr>
          <p:cNvPicPr>
            <a:picLocks noChangeAspect="1"/>
          </p:cNvPicPr>
          <p:nvPr/>
        </p:nvPicPr>
        <p:blipFill>
          <a:blip r:embed="rId3"/>
          <a:srcRect/>
          <a:stretch>
            <a:fillRect/>
          </a:stretch>
        </p:blipFill>
        <p:spPr bwMode="auto">
          <a:xfrm>
            <a:off x="7086600" y="5724525"/>
            <a:ext cx="1627632" cy="1257928"/>
          </a:xfrm>
          <a:prstGeom prst="rect">
            <a:avLst/>
          </a:prstGeom>
          <a:noFill/>
          <a:ln w="9525">
            <a:noFill/>
            <a:miter lim="800000"/>
            <a:headEnd/>
            <a:tailEnd/>
          </a:ln>
        </p:spPr>
      </p:pic>
      <p:sp>
        <p:nvSpPr>
          <p:cNvPr id="8" name="TextBox 7">
            <a:extLst>
              <a:ext uri="{FF2B5EF4-FFF2-40B4-BE49-F238E27FC236}">
                <a16:creationId xmlns:a16="http://schemas.microsoft.com/office/drawing/2014/main" id="{40A345D8-F8EE-433F-963F-26584912317D}"/>
              </a:ext>
            </a:extLst>
          </p:cNvPr>
          <p:cNvSpPr txBox="1"/>
          <p:nvPr/>
        </p:nvSpPr>
        <p:spPr>
          <a:xfrm>
            <a:off x="2730793" y="1294715"/>
            <a:ext cx="3624711"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Determining Eligibility</a:t>
            </a:r>
          </a:p>
        </p:txBody>
      </p:sp>
      <p:sp>
        <p:nvSpPr>
          <p:cNvPr id="10" name="TextBox 9">
            <a:extLst>
              <a:ext uri="{FF2B5EF4-FFF2-40B4-BE49-F238E27FC236}">
                <a16:creationId xmlns:a16="http://schemas.microsoft.com/office/drawing/2014/main" id="{2F67B3A7-2EC3-4FE1-A3A0-E61122534310}"/>
              </a:ext>
            </a:extLst>
          </p:cNvPr>
          <p:cNvSpPr txBox="1"/>
          <p:nvPr/>
        </p:nvSpPr>
        <p:spPr>
          <a:xfrm>
            <a:off x="2514600" y="205740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D557E6C-7C0D-4A20-AF39-E0E561B10F15}"/>
              </a:ext>
            </a:extLst>
          </p:cNvPr>
          <p:cNvSpPr txBox="1"/>
          <p:nvPr/>
        </p:nvSpPr>
        <p:spPr>
          <a:xfrm>
            <a:off x="2057400" y="2057400"/>
            <a:ext cx="184731" cy="369332"/>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45015282-4B67-44A1-9B63-C452CEF7AD6F}"/>
              </a:ext>
            </a:extLst>
          </p:cNvPr>
          <p:cNvSpPr txBox="1"/>
          <p:nvPr/>
        </p:nvSpPr>
        <p:spPr>
          <a:xfrm>
            <a:off x="152401" y="2677080"/>
            <a:ext cx="8561831" cy="646331"/>
          </a:xfrm>
          <a:prstGeom prst="rect">
            <a:avLst/>
          </a:prstGeom>
          <a:noFill/>
        </p:spPr>
        <p:txBody>
          <a:bodyPr wrap="square" rtlCol="0">
            <a:spAutoFit/>
          </a:bodyPr>
          <a:lstStyle/>
          <a:p>
            <a:endParaRPr lang="en-US" dirty="0"/>
          </a:p>
          <a:p>
            <a:endParaRPr lang="en-US" dirty="0"/>
          </a:p>
        </p:txBody>
      </p:sp>
      <p:sp>
        <p:nvSpPr>
          <p:cNvPr id="3" name="TextBox 2">
            <a:extLst>
              <a:ext uri="{FF2B5EF4-FFF2-40B4-BE49-F238E27FC236}">
                <a16:creationId xmlns:a16="http://schemas.microsoft.com/office/drawing/2014/main" id="{86652D63-F855-403A-8ACF-D782D60199E3}"/>
              </a:ext>
            </a:extLst>
          </p:cNvPr>
          <p:cNvSpPr txBox="1"/>
          <p:nvPr/>
        </p:nvSpPr>
        <p:spPr>
          <a:xfrm>
            <a:off x="262233" y="4989011"/>
            <a:ext cx="8561830" cy="646331"/>
          </a:xfrm>
          <a:prstGeom prst="rect">
            <a:avLst/>
          </a:prstGeom>
          <a:noFill/>
        </p:spPr>
        <p:txBody>
          <a:bodyPr wrap="square" rtlCol="0">
            <a:spAutoFit/>
          </a:bodyPr>
          <a:lstStyle/>
          <a:p>
            <a:pPr marL="0" indent="0" algn="just">
              <a:buNone/>
            </a:pPr>
            <a:r>
              <a:rPr lang="en-US" dirty="0"/>
              <a:t>The DBE Program complies with the US DOT 49 CFR, Part 26, Subpart D, which provides the certification guidelines and procedures.</a:t>
            </a:r>
          </a:p>
        </p:txBody>
      </p:sp>
      <p:grpSp>
        <p:nvGrpSpPr>
          <p:cNvPr id="31" name="Group 30">
            <a:extLst>
              <a:ext uri="{FF2B5EF4-FFF2-40B4-BE49-F238E27FC236}">
                <a16:creationId xmlns:a16="http://schemas.microsoft.com/office/drawing/2014/main" id="{D0EF19A7-6AF7-4321-B994-8B47F9754514}"/>
              </a:ext>
            </a:extLst>
          </p:cNvPr>
          <p:cNvGrpSpPr/>
          <p:nvPr/>
        </p:nvGrpSpPr>
        <p:grpSpPr>
          <a:xfrm>
            <a:off x="562008" y="1928699"/>
            <a:ext cx="8124791" cy="807518"/>
            <a:chOff x="0" y="1600200"/>
            <a:chExt cx="8394700" cy="928545"/>
          </a:xfrm>
          <a:solidFill>
            <a:srgbClr val="002060"/>
          </a:solidFill>
        </p:grpSpPr>
        <p:sp>
          <p:nvSpPr>
            <p:cNvPr id="32" name="Content Placeholder 2">
              <a:extLst>
                <a:ext uri="{FF2B5EF4-FFF2-40B4-BE49-F238E27FC236}">
                  <a16:creationId xmlns:a16="http://schemas.microsoft.com/office/drawing/2014/main" id="{1C8CCCB6-80B6-423F-A488-CC22696F138D}"/>
                </a:ext>
              </a:extLst>
            </p:cNvPr>
            <p:cNvSpPr txBox="1">
              <a:spLocks/>
            </p:cNvSpPr>
            <p:nvPr/>
          </p:nvSpPr>
          <p:spPr>
            <a:xfrm>
              <a:off x="0" y="1600200"/>
              <a:ext cx="8394700" cy="928545"/>
            </a:xfrm>
            <a:prstGeom prst="rect">
              <a:avLst/>
            </a:prstGeom>
            <a:grpFill/>
          </p:spPr>
          <p:style>
            <a:lnRef idx="2">
              <a:schemeClr val="accent4">
                <a:shade val="50000"/>
              </a:schemeClr>
            </a:lnRef>
            <a:fillRef idx="1">
              <a:schemeClr val="accent4"/>
            </a:fillRef>
            <a:effectRef idx="0">
              <a:schemeClr val="accent4"/>
            </a:effectRef>
            <a:fontRef idx="minor">
              <a:schemeClr val="lt1"/>
            </a:fontRef>
          </p:style>
          <p:txBody>
            <a:bodyPr vert="horz" lIns="1371600" tIns="45720" rIns="91440" bIns="45720" rtlCol="0" anchor="ctr" anchorCtr="0">
              <a:noAutofit/>
            </a:bodyPr>
            <a:lstStyle>
              <a:lvl1pPr marL="342900" indent="-342900" algn="l" defTabSz="457200" rtl="0" eaLnBrk="1" latinLnBrk="0" hangingPunct="1">
                <a:spcBef>
                  <a:spcPct val="20000"/>
                </a:spcBef>
                <a:buFont typeface="Arial"/>
                <a:buChar char="•"/>
                <a:defRPr sz="2100" kern="1200">
                  <a:solidFill>
                    <a:schemeClr val="bg1"/>
                  </a:solidFill>
                  <a:effectLst>
                    <a:outerShdw blurRad="50800" dist="38100" dir="2700000" algn="tl" rotWithShape="0">
                      <a:prstClr val="black">
                        <a:alpha val="40000"/>
                      </a:prstClr>
                    </a:outerShdw>
                  </a:effectLst>
                  <a:latin typeface="Arial"/>
                  <a:ea typeface="+mn-ea"/>
                  <a:cs typeface="Arial"/>
                </a:defRPr>
              </a:lvl1pPr>
              <a:lvl2pPr marL="742950" indent="-285750" algn="l" defTabSz="457200" rtl="0" eaLnBrk="1" latinLnBrk="0" hangingPunct="1">
                <a:spcBef>
                  <a:spcPct val="20000"/>
                </a:spcBef>
                <a:buFont typeface="Arial"/>
                <a:buChar char="–"/>
                <a:defRPr sz="2100" kern="1200">
                  <a:solidFill>
                    <a:schemeClr val="bg1"/>
                  </a:solidFill>
                  <a:effectLst>
                    <a:outerShdw blurRad="50800" dist="38100" dir="2700000" algn="tl" rotWithShape="0">
                      <a:prstClr val="black">
                        <a:alpha val="40000"/>
                      </a:prstClr>
                    </a:outerShdw>
                  </a:effectLst>
                  <a:latin typeface="Arial"/>
                  <a:ea typeface="+mn-ea"/>
                  <a:cs typeface="Arial"/>
                </a:defRPr>
              </a:lvl2pPr>
              <a:lvl3pPr marL="1143000" indent="-228600" algn="l" defTabSz="457200" rtl="0" eaLnBrk="1" latinLnBrk="0" hangingPunct="1">
                <a:spcBef>
                  <a:spcPct val="20000"/>
                </a:spcBef>
                <a:buFont typeface="Arial"/>
                <a:buChar char="•"/>
                <a:defRPr sz="2100" kern="1200">
                  <a:solidFill>
                    <a:schemeClr val="bg1"/>
                  </a:solidFill>
                  <a:effectLst>
                    <a:outerShdw blurRad="50800" dist="38100" dir="2700000" algn="tl" rotWithShape="0">
                      <a:prstClr val="black">
                        <a:alpha val="40000"/>
                      </a:prstClr>
                    </a:outerShdw>
                  </a:effectLst>
                  <a:latin typeface="Arial"/>
                  <a:ea typeface="+mn-ea"/>
                  <a:cs typeface="Arial"/>
                </a:defRPr>
              </a:lvl3pPr>
              <a:lvl4pPr marL="1600200" indent="-228600" algn="l" defTabSz="457200" rtl="0" eaLnBrk="1" latinLnBrk="0" hangingPunct="1">
                <a:spcBef>
                  <a:spcPct val="20000"/>
                </a:spcBef>
                <a:buFont typeface="Arial"/>
                <a:buChar char="–"/>
                <a:defRPr sz="2100" kern="1200">
                  <a:solidFill>
                    <a:schemeClr val="bg1"/>
                  </a:solidFill>
                  <a:effectLst>
                    <a:outerShdw blurRad="50800" dist="38100" dir="2700000" algn="tl" rotWithShape="0">
                      <a:prstClr val="black">
                        <a:alpha val="40000"/>
                      </a:prstClr>
                    </a:outerShdw>
                  </a:effectLst>
                  <a:latin typeface="Arial"/>
                  <a:ea typeface="+mn-ea"/>
                  <a:cs typeface="Arial"/>
                </a:defRPr>
              </a:lvl4pPr>
              <a:lvl5pPr marL="2057400" indent="-228600" algn="l" defTabSz="457200" rtl="0" eaLnBrk="1" latinLnBrk="0" hangingPunct="1">
                <a:spcBef>
                  <a:spcPct val="20000"/>
                </a:spcBef>
                <a:buFont typeface="Arial"/>
                <a:buChar char="»"/>
                <a:defRPr sz="2100" kern="1200">
                  <a:solidFill>
                    <a:schemeClr val="bg1"/>
                  </a:solidFill>
                  <a:effectLst>
                    <a:outerShdw blurRad="50800" dist="38100" dir="2700000" algn="tl" rotWithShape="0">
                      <a:prstClr val="black">
                        <a:alpha val="40000"/>
                      </a:prstClr>
                    </a:outerShdw>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solidFill>
                    <a:srgbClr val="FFC000"/>
                  </a:solidFill>
                </a:rPr>
                <a:t>The certification application, Personal Net Worth (PNW) statement and supporting documents are analyzed.</a:t>
              </a:r>
            </a:p>
          </p:txBody>
        </p:sp>
        <p:sp>
          <p:nvSpPr>
            <p:cNvPr id="33" name="Freeform 5">
              <a:extLst>
                <a:ext uri="{FF2B5EF4-FFF2-40B4-BE49-F238E27FC236}">
                  <a16:creationId xmlns:a16="http://schemas.microsoft.com/office/drawing/2014/main" id="{06CDD760-6B1A-43D9-B141-9AC853EE231A}"/>
                </a:ext>
              </a:extLst>
            </p:cNvPr>
            <p:cNvSpPr>
              <a:spLocks/>
            </p:cNvSpPr>
            <p:nvPr/>
          </p:nvSpPr>
          <p:spPr bwMode="auto">
            <a:xfrm>
              <a:off x="693510" y="1752599"/>
              <a:ext cx="285081" cy="655119"/>
            </a:xfrm>
            <a:custGeom>
              <a:avLst/>
              <a:gdLst>
                <a:gd name="T0" fmla="*/ 77 w 151"/>
                <a:gd name="T1" fmla="*/ 77 h 347"/>
                <a:gd name="T2" fmla="*/ 15 w 151"/>
                <a:gd name="T3" fmla="*/ 92 h 347"/>
                <a:gd name="T4" fmla="*/ 0 w 151"/>
                <a:gd name="T5" fmla="*/ 29 h 347"/>
                <a:gd name="T6" fmla="*/ 100 w 151"/>
                <a:gd name="T7" fmla="*/ 0 h 347"/>
                <a:gd name="T8" fmla="*/ 151 w 151"/>
                <a:gd name="T9" fmla="*/ 0 h 347"/>
                <a:gd name="T10" fmla="*/ 151 w 151"/>
                <a:gd name="T11" fmla="*/ 347 h 347"/>
                <a:gd name="T12" fmla="*/ 77 w 151"/>
                <a:gd name="T13" fmla="*/ 347 h 347"/>
                <a:gd name="T14" fmla="*/ 77 w 151"/>
                <a:gd name="T15" fmla="*/ 7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347">
                  <a:moveTo>
                    <a:pt x="77" y="77"/>
                  </a:moveTo>
                  <a:lnTo>
                    <a:pt x="15" y="92"/>
                  </a:lnTo>
                  <a:lnTo>
                    <a:pt x="0" y="29"/>
                  </a:lnTo>
                  <a:lnTo>
                    <a:pt x="100" y="0"/>
                  </a:lnTo>
                  <a:lnTo>
                    <a:pt x="151" y="0"/>
                  </a:lnTo>
                  <a:lnTo>
                    <a:pt x="151" y="347"/>
                  </a:lnTo>
                  <a:lnTo>
                    <a:pt x="77" y="347"/>
                  </a:lnTo>
                  <a:lnTo>
                    <a:pt x="77" y="77"/>
                  </a:lnTo>
                  <a:close/>
                </a:path>
              </a:pathLst>
            </a:custGeom>
            <a:gr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34" name="Group 33">
            <a:extLst>
              <a:ext uri="{FF2B5EF4-FFF2-40B4-BE49-F238E27FC236}">
                <a16:creationId xmlns:a16="http://schemas.microsoft.com/office/drawing/2014/main" id="{8230CD7C-5D90-40E3-857E-AAACC7B07F83}"/>
              </a:ext>
            </a:extLst>
          </p:cNvPr>
          <p:cNvGrpSpPr/>
          <p:nvPr/>
        </p:nvGrpSpPr>
        <p:grpSpPr>
          <a:xfrm>
            <a:off x="562008" y="2838637"/>
            <a:ext cx="8124791" cy="792790"/>
            <a:chOff x="0" y="2682683"/>
            <a:chExt cx="8394700" cy="928545"/>
          </a:xfrm>
          <a:solidFill>
            <a:srgbClr val="002060"/>
          </a:solidFill>
        </p:grpSpPr>
        <p:sp>
          <p:nvSpPr>
            <p:cNvPr id="35" name="Content Placeholder 2">
              <a:extLst>
                <a:ext uri="{FF2B5EF4-FFF2-40B4-BE49-F238E27FC236}">
                  <a16:creationId xmlns:a16="http://schemas.microsoft.com/office/drawing/2014/main" id="{1430B928-8A75-4B3B-9B83-ED07D3F9AE48}"/>
                </a:ext>
              </a:extLst>
            </p:cNvPr>
            <p:cNvSpPr txBox="1">
              <a:spLocks/>
            </p:cNvSpPr>
            <p:nvPr/>
          </p:nvSpPr>
          <p:spPr>
            <a:xfrm>
              <a:off x="0" y="2682683"/>
              <a:ext cx="8394700" cy="928545"/>
            </a:xfrm>
            <a:prstGeom prst="rect">
              <a:avLst/>
            </a:prstGeom>
            <a:grpFill/>
          </p:spPr>
          <p:style>
            <a:lnRef idx="2">
              <a:schemeClr val="accent4">
                <a:shade val="50000"/>
              </a:schemeClr>
            </a:lnRef>
            <a:fillRef idx="1">
              <a:schemeClr val="accent4"/>
            </a:fillRef>
            <a:effectRef idx="0">
              <a:schemeClr val="accent4"/>
            </a:effectRef>
            <a:fontRef idx="minor">
              <a:schemeClr val="lt1"/>
            </a:fontRef>
          </p:style>
          <p:txBody>
            <a:bodyPr vert="horz" lIns="1371600" tIns="45720" rIns="91440" bIns="45720" rtlCol="0" anchor="ctr" anchorCtr="0">
              <a:normAutofit/>
            </a:bodyPr>
            <a:lstStyle>
              <a:lvl1pPr indent="0">
                <a:spcBef>
                  <a:spcPct val="20000"/>
                </a:spcBef>
                <a:buFont typeface="Arial"/>
                <a:buNone/>
                <a:defRPr sz="2100">
                  <a:solidFill>
                    <a:schemeClr val="bg1"/>
                  </a:solidFill>
                  <a:effectLst>
                    <a:outerShdw blurRad="50800" dist="38100" dir="2700000" algn="tl" rotWithShape="0">
                      <a:prstClr val="black">
                        <a:alpha val="40000"/>
                      </a:prstClr>
                    </a:outerShdw>
                  </a:effectLst>
                  <a:latin typeface="Arial"/>
                  <a:cs typeface="Arial"/>
                </a:defRPr>
              </a:lvl1pPr>
              <a:lvl2pPr marL="742950" indent="-285750">
                <a:spcBef>
                  <a:spcPct val="20000"/>
                </a:spcBef>
                <a:buFont typeface="Arial"/>
                <a:buChar char="–"/>
                <a:defRPr sz="2100">
                  <a:solidFill>
                    <a:schemeClr val="bg1"/>
                  </a:solidFill>
                  <a:latin typeface="Arial"/>
                  <a:cs typeface="Arial"/>
                </a:defRPr>
              </a:lvl2pPr>
              <a:lvl3pPr marL="1143000" indent="-228600">
                <a:spcBef>
                  <a:spcPct val="20000"/>
                </a:spcBef>
                <a:buFont typeface="Arial"/>
                <a:buChar char="•"/>
                <a:defRPr sz="2100">
                  <a:solidFill>
                    <a:schemeClr val="bg1"/>
                  </a:solidFill>
                  <a:latin typeface="Arial"/>
                  <a:cs typeface="Arial"/>
                </a:defRPr>
              </a:lvl3pPr>
              <a:lvl4pPr marL="1600200" indent="-228600">
                <a:spcBef>
                  <a:spcPct val="20000"/>
                </a:spcBef>
                <a:buFont typeface="Arial"/>
                <a:buChar char="–"/>
                <a:defRPr sz="2100">
                  <a:solidFill>
                    <a:schemeClr val="bg1"/>
                  </a:solidFill>
                  <a:latin typeface="Arial"/>
                  <a:cs typeface="Arial"/>
                </a:defRPr>
              </a:lvl4pPr>
              <a:lvl5pPr marL="2057400" indent="-228600">
                <a:spcBef>
                  <a:spcPct val="20000"/>
                </a:spcBef>
                <a:buFont typeface="Arial"/>
                <a:buChar char="»"/>
                <a:defRPr sz="2100">
                  <a:solidFill>
                    <a:schemeClr val="bg1"/>
                  </a:solidFill>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l"/>
              <a:r>
                <a:rPr lang="en-US" sz="1900" dirty="0">
                  <a:solidFill>
                    <a:srgbClr val="FFC000"/>
                  </a:solidFill>
                </a:rPr>
                <a:t>A site visit is conducted to verity the firm’s business, which includes a tour of the facility and photographs.</a:t>
              </a:r>
            </a:p>
          </p:txBody>
        </p:sp>
        <p:sp>
          <p:nvSpPr>
            <p:cNvPr id="36" name="Freeform 6">
              <a:extLst>
                <a:ext uri="{FF2B5EF4-FFF2-40B4-BE49-F238E27FC236}">
                  <a16:creationId xmlns:a16="http://schemas.microsoft.com/office/drawing/2014/main" id="{A0EA559E-B260-492D-B029-A52BA5440E82}"/>
                </a:ext>
              </a:extLst>
            </p:cNvPr>
            <p:cNvSpPr>
              <a:spLocks/>
            </p:cNvSpPr>
            <p:nvPr/>
          </p:nvSpPr>
          <p:spPr bwMode="auto">
            <a:xfrm>
              <a:off x="596281" y="2812803"/>
              <a:ext cx="479539" cy="662670"/>
            </a:xfrm>
            <a:custGeom>
              <a:avLst/>
              <a:gdLst>
                <a:gd name="T0" fmla="*/ 0 w 69"/>
                <a:gd name="T1" fmla="*/ 79 h 95"/>
                <a:gd name="T2" fmla="*/ 31 w 69"/>
                <a:gd name="T3" fmla="*/ 53 h 95"/>
                <a:gd name="T4" fmla="*/ 47 w 69"/>
                <a:gd name="T5" fmla="*/ 31 h 95"/>
                <a:gd name="T6" fmla="*/ 34 w 69"/>
                <a:gd name="T7" fmla="*/ 19 h 95"/>
                <a:gd name="T8" fmla="*/ 15 w 69"/>
                <a:gd name="T9" fmla="*/ 31 h 95"/>
                <a:gd name="T10" fmla="*/ 1 w 69"/>
                <a:gd name="T11" fmla="*/ 20 h 95"/>
                <a:gd name="T12" fmla="*/ 36 w 69"/>
                <a:gd name="T13" fmla="*/ 0 h 95"/>
                <a:gd name="T14" fmla="*/ 68 w 69"/>
                <a:gd name="T15" fmla="*/ 29 h 95"/>
                <a:gd name="T16" fmla="*/ 68 w 69"/>
                <a:gd name="T17" fmla="*/ 29 h 95"/>
                <a:gd name="T18" fmla="*/ 43 w 69"/>
                <a:gd name="T19" fmla="*/ 66 h 95"/>
                <a:gd name="T20" fmla="*/ 28 w 69"/>
                <a:gd name="T21" fmla="*/ 77 h 95"/>
                <a:gd name="T22" fmla="*/ 69 w 69"/>
                <a:gd name="T23" fmla="*/ 77 h 95"/>
                <a:gd name="T24" fmla="*/ 69 w 69"/>
                <a:gd name="T25" fmla="*/ 95 h 95"/>
                <a:gd name="T26" fmla="*/ 0 w 69"/>
                <a:gd name="T27" fmla="*/ 95 h 95"/>
                <a:gd name="T28" fmla="*/ 0 w 69"/>
                <a:gd name="T29"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95">
                  <a:moveTo>
                    <a:pt x="0" y="79"/>
                  </a:moveTo>
                  <a:cubicBezTo>
                    <a:pt x="31" y="53"/>
                    <a:pt x="31" y="53"/>
                    <a:pt x="31" y="53"/>
                  </a:cubicBezTo>
                  <a:cubicBezTo>
                    <a:pt x="42" y="44"/>
                    <a:pt x="47" y="39"/>
                    <a:pt x="47" y="31"/>
                  </a:cubicBezTo>
                  <a:cubicBezTo>
                    <a:pt x="47" y="23"/>
                    <a:pt x="42" y="19"/>
                    <a:pt x="34" y="19"/>
                  </a:cubicBezTo>
                  <a:cubicBezTo>
                    <a:pt x="27" y="19"/>
                    <a:pt x="22" y="23"/>
                    <a:pt x="15" y="31"/>
                  </a:cubicBezTo>
                  <a:cubicBezTo>
                    <a:pt x="1" y="20"/>
                    <a:pt x="1" y="20"/>
                    <a:pt x="1" y="20"/>
                  </a:cubicBezTo>
                  <a:cubicBezTo>
                    <a:pt x="10" y="7"/>
                    <a:pt x="19" y="0"/>
                    <a:pt x="36" y="0"/>
                  </a:cubicBezTo>
                  <a:cubicBezTo>
                    <a:pt x="55" y="0"/>
                    <a:pt x="68" y="12"/>
                    <a:pt x="68" y="29"/>
                  </a:cubicBezTo>
                  <a:cubicBezTo>
                    <a:pt x="68" y="29"/>
                    <a:pt x="68" y="29"/>
                    <a:pt x="68" y="29"/>
                  </a:cubicBezTo>
                  <a:cubicBezTo>
                    <a:pt x="68" y="45"/>
                    <a:pt x="60" y="53"/>
                    <a:pt x="43" y="66"/>
                  </a:cubicBezTo>
                  <a:cubicBezTo>
                    <a:pt x="28" y="77"/>
                    <a:pt x="28" y="77"/>
                    <a:pt x="28" y="77"/>
                  </a:cubicBezTo>
                  <a:cubicBezTo>
                    <a:pt x="69" y="77"/>
                    <a:pt x="69" y="77"/>
                    <a:pt x="69" y="77"/>
                  </a:cubicBezTo>
                  <a:cubicBezTo>
                    <a:pt x="69" y="95"/>
                    <a:pt x="69" y="95"/>
                    <a:pt x="69" y="95"/>
                  </a:cubicBezTo>
                  <a:cubicBezTo>
                    <a:pt x="0" y="95"/>
                    <a:pt x="0" y="95"/>
                    <a:pt x="0" y="95"/>
                  </a:cubicBezTo>
                  <a:lnTo>
                    <a:pt x="0" y="79"/>
                  </a:lnTo>
                  <a:close/>
                </a:path>
              </a:pathLst>
            </a:custGeom>
            <a:gr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pSp>
      <p:grpSp>
        <p:nvGrpSpPr>
          <p:cNvPr id="37" name="Group 36">
            <a:extLst>
              <a:ext uri="{FF2B5EF4-FFF2-40B4-BE49-F238E27FC236}">
                <a16:creationId xmlns:a16="http://schemas.microsoft.com/office/drawing/2014/main" id="{7DECF552-8824-41C4-9A0E-2CB28C3DAB07}"/>
              </a:ext>
            </a:extLst>
          </p:cNvPr>
          <p:cNvGrpSpPr/>
          <p:nvPr/>
        </p:nvGrpSpPr>
        <p:grpSpPr>
          <a:xfrm>
            <a:off x="562009" y="3764271"/>
            <a:ext cx="8124790" cy="801545"/>
            <a:chOff x="0" y="3765166"/>
            <a:chExt cx="8394700" cy="928545"/>
          </a:xfrm>
          <a:solidFill>
            <a:srgbClr val="002060"/>
          </a:solidFill>
        </p:grpSpPr>
        <p:sp>
          <p:nvSpPr>
            <p:cNvPr id="38" name="Content Placeholder 2">
              <a:extLst>
                <a:ext uri="{FF2B5EF4-FFF2-40B4-BE49-F238E27FC236}">
                  <a16:creationId xmlns:a16="http://schemas.microsoft.com/office/drawing/2014/main" id="{56FF9EFA-A377-4486-AADF-1849C5256817}"/>
                </a:ext>
              </a:extLst>
            </p:cNvPr>
            <p:cNvSpPr txBox="1">
              <a:spLocks/>
            </p:cNvSpPr>
            <p:nvPr/>
          </p:nvSpPr>
          <p:spPr>
            <a:xfrm>
              <a:off x="0" y="3765166"/>
              <a:ext cx="8394700" cy="928545"/>
            </a:xfrm>
            <a:prstGeom prst="rect">
              <a:avLst/>
            </a:prstGeom>
            <a:grpFill/>
          </p:spPr>
          <p:style>
            <a:lnRef idx="2">
              <a:schemeClr val="accent4">
                <a:shade val="50000"/>
              </a:schemeClr>
            </a:lnRef>
            <a:fillRef idx="1">
              <a:schemeClr val="accent4"/>
            </a:fillRef>
            <a:effectRef idx="0">
              <a:schemeClr val="accent4"/>
            </a:effectRef>
            <a:fontRef idx="minor">
              <a:schemeClr val="lt1"/>
            </a:fontRef>
          </p:style>
          <p:txBody>
            <a:bodyPr vert="horz" lIns="1371600" tIns="45720" rIns="91440" bIns="45720" rtlCol="0" anchor="ctr" anchorCtr="0">
              <a:normAutofit fontScale="92500"/>
            </a:bodyPr>
            <a:lstStyle>
              <a:defPPr>
                <a:defRPr lang="en-US"/>
              </a:defPPr>
              <a:lvl1pPr indent="0">
                <a:spcBef>
                  <a:spcPct val="20000"/>
                </a:spcBef>
                <a:buFont typeface="Arial"/>
                <a:buNone/>
                <a:defRPr sz="2100">
                  <a:solidFill>
                    <a:schemeClr val="bg1"/>
                  </a:solidFill>
                  <a:effectLst>
                    <a:outerShdw blurRad="50800" dist="38100" dir="2700000" algn="tl" rotWithShape="0">
                      <a:prstClr val="black">
                        <a:alpha val="40000"/>
                      </a:prstClr>
                    </a:outerShdw>
                  </a:effectLst>
                  <a:latin typeface="Arial"/>
                  <a:cs typeface="Arial"/>
                </a:defRPr>
              </a:lvl1pPr>
              <a:lvl2pPr marL="742950" indent="-285750">
                <a:spcBef>
                  <a:spcPct val="20000"/>
                </a:spcBef>
                <a:buFont typeface="Arial"/>
                <a:buChar char="–"/>
                <a:defRPr sz="2100">
                  <a:solidFill>
                    <a:schemeClr val="bg1"/>
                  </a:solidFill>
                  <a:latin typeface="Arial"/>
                  <a:cs typeface="Arial"/>
                </a:defRPr>
              </a:lvl2pPr>
              <a:lvl3pPr marL="1143000" indent="-228600">
                <a:spcBef>
                  <a:spcPct val="20000"/>
                </a:spcBef>
                <a:buFont typeface="Arial"/>
                <a:buChar char="•"/>
                <a:defRPr sz="2100">
                  <a:solidFill>
                    <a:schemeClr val="bg1"/>
                  </a:solidFill>
                  <a:latin typeface="Arial"/>
                  <a:cs typeface="Arial"/>
                </a:defRPr>
              </a:lvl3pPr>
              <a:lvl4pPr marL="1600200" indent="-228600">
                <a:spcBef>
                  <a:spcPct val="20000"/>
                </a:spcBef>
                <a:buFont typeface="Arial"/>
                <a:buChar char="–"/>
                <a:defRPr sz="2100">
                  <a:solidFill>
                    <a:schemeClr val="bg1"/>
                  </a:solidFill>
                  <a:latin typeface="Arial"/>
                  <a:cs typeface="Arial"/>
                </a:defRPr>
              </a:lvl4pPr>
              <a:lvl5pPr marL="2057400" indent="-228600">
                <a:spcBef>
                  <a:spcPct val="20000"/>
                </a:spcBef>
                <a:buFont typeface="Arial"/>
                <a:buChar char="»"/>
                <a:defRPr sz="2100">
                  <a:solidFill>
                    <a:schemeClr val="bg1"/>
                  </a:solidFill>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l"/>
              <a:r>
                <a:rPr lang="en-US" dirty="0">
                  <a:solidFill>
                    <a:srgbClr val="FFC000"/>
                  </a:solidFill>
                </a:rPr>
                <a:t>A final determination is made on whether or not the firm is eligible for DBE certification and the firm is notified via mail. </a:t>
              </a:r>
            </a:p>
          </p:txBody>
        </p:sp>
        <p:sp>
          <p:nvSpPr>
            <p:cNvPr id="39" name="Freeform 7">
              <a:extLst>
                <a:ext uri="{FF2B5EF4-FFF2-40B4-BE49-F238E27FC236}">
                  <a16:creationId xmlns:a16="http://schemas.microsoft.com/office/drawing/2014/main" id="{608F0F6C-56CF-4A14-BEAF-4B37EDA6F840}"/>
                </a:ext>
              </a:extLst>
            </p:cNvPr>
            <p:cNvSpPr>
              <a:spLocks/>
            </p:cNvSpPr>
            <p:nvPr/>
          </p:nvSpPr>
          <p:spPr bwMode="auto">
            <a:xfrm>
              <a:off x="592505" y="3904041"/>
              <a:ext cx="487090" cy="662670"/>
            </a:xfrm>
            <a:custGeom>
              <a:avLst/>
              <a:gdLst>
                <a:gd name="T0" fmla="*/ 0 w 70"/>
                <a:gd name="T1" fmla="*/ 78 h 95"/>
                <a:gd name="T2" fmla="*/ 14 w 70"/>
                <a:gd name="T3" fmla="*/ 65 h 95"/>
                <a:gd name="T4" fmla="*/ 37 w 70"/>
                <a:gd name="T5" fmla="*/ 76 h 95"/>
                <a:gd name="T6" fmla="*/ 50 w 70"/>
                <a:gd name="T7" fmla="*/ 65 h 95"/>
                <a:gd name="T8" fmla="*/ 50 w 70"/>
                <a:gd name="T9" fmla="*/ 65 h 95"/>
                <a:gd name="T10" fmla="*/ 32 w 70"/>
                <a:gd name="T11" fmla="*/ 53 h 95"/>
                <a:gd name="T12" fmla="*/ 23 w 70"/>
                <a:gd name="T13" fmla="*/ 53 h 95"/>
                <a:gd name="T14" fmla="*/ 20 w 70"/>
                <a:gd name="T15" fmla="*/ 40 h 95"/>
                <a:gd name="T16" fmla="*/ 42 w 70"/>
                <a:gd name="T17" fmla="*/ 17 h 95"/>
                <a:gd name="T18" fmla="*/ 6 w 70"/>
                <a:gd name="T19" fmla="*/ 17 h 95"/>
                <a:gd name="T20" fmla="*/ 6 w 70"/>
                <a:gd name="T21" fmla="*/ 0 h 95"/>
                <a:gd name="T22" fmla="*/ 69 w 70"/>
                <a:gd name="T23" fmla="*/ 0 h 95"/>
                <a:gd name="T24" fmla="*/ 69 w 70"/>
                <a:gd name="T25" fmla="*/ 15 h 95"/>
                <a:gd name="T26" fmla="*/ 45 w 70"/>
                <a:gd name="T27" fmla="*/ 38 h 95"/>
                <a:gd name="T28" fmla="*/ 70 w 70"/>
                <a:gd name="T29" fmla="*/ 64 h 95"/>
                <a:gd name="T30" fmla="*/ 70 w 70"/>
                <a:gd name="T31" fmla="*/ 64 h 95"/>
                <a:gd name="T32" fmla="*/ 37 w 70"/>
                <a:gd name="T33" fmla="*/ 95 h 95"/>
                <a:gd name="T34" fmla="*/ 0 w 70"/>
                <a:gd name="T35"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95">
                  <a:moveTo>
                    <a:pt x="0" y="78"/>
                  </a:moveTo>
                  <a:cubicBezTo>
                    <a:pt x="14" y="65"/>
                    <a:pt x="14" y="65"/>
                    <a:pt x="14" y="65"/>
                  </a:cubicBezTo>
                  <a:cubicBezTo>
                    <a:pt x="21" y="72"/>
                    <a:pt x="28" y="76"/>
                    <a:pt x="37" y="76"/>
                  </a:cubicBezTo>
                  <a:cubicBezTo>
                    <a:pt x="45" y="76"/>
                    <a:pt x="50" y="72"/>
                    <a:pt x="50" y="65"/>
                  </a:cubicBezTo>
                  <a:cubicBezTo>
                    <a:pt x="50" y="65"/>
                    <a:pt x="50" y="65"/>
                    <a:pt x="50" y="65"/>
                  </a:cubicBezTo>
                  <a:cubicBezTo>
                    <a:pt x="50" y="57"/>
                    <a:pt x="43" y="53"/>
                    <a:pt x="32" y="53"/>
                  </a:cubicBezTo>
                  <a:cubicBezTo>
                    <a:pt x="23" y="53"/>
                    <a:pt x="23" y="53"/>
                    <a:pt x="23" y="53"/>
                  </a:cubicBezTo>
                  <a:cubicBezTo>
                    <a:pt x="20" y="40"/>
                    <a:pt x="20" y="40"/>
                    <a:pt x="20" y="40"/>
                  </a:cubicBezTo>
                  <a:cubicBezTo>
                    <a:pt x="42" y="17"/>
                    <a:pt x="42" y="17"/>
                    <a:pt x="42" y="17"/>
                  </a:cubicBezTo>
                  <a:cubicBezTo>
                    <a:pt x="6" y="17"/>
                    <a:pt x="6" y="17"/>
                    <a:pt x="6" y="17"/>
                  </a:cubicBezTo>
                  <a:cubicBezTo>
                    <a:pt x="6" y="0"/>
                    <a:pt x="6" y="0"/>
                    <a:pt x="6" y="0"/>
                  </a:cubicBezTo>
                  <a:cubicBezTo>
                    <a:pt x="69" y="0"/>
                    <a:pt x="69" y="0"/>
                    <a:pt x="69" y="0"/>
                  </a:cubicBezTo>
                  <a:cubicBezTo>
                    <a:pt x="69" y="15"/>
                    <a:pt x="69" y="15"/>
                    <a:pt x="69" y="15"/>
                  </a:cubicBezTo>
                  <a:cubicBezTo>
                    <a:pt x="45" y="38"/>
                    <a:pt x="45" y="38"/>
                    <a:pt x="45" y="38"/>
                  </a:cubicBezTo>
                  <a:cubicBezTo>
                    <a:pt x="58" y="40"/>
                    <a:pt x="70" y="46"/>
                    <a:pt x="70" y="64"/>
                  </a:cubicBezTo>
                  <a:cubicBezTo>
                    <a:pt x="70" y="64"/>
                    <a:pt x="70" y="64"/>
                    <a:pt x="70" y="64"/>
                  </a:cubicBezTo>
                  <a:cubicBezTo>
                    <a:pt x="70" y="82"/>
                    <a:pt x="58" y="95"/>
                    <a:pt x="37" y="95"/>
                  </a:cubicBezTo>
                  <a:cubicBezTo>
                    <a:pt x="20" y="95"/>
                    <a:pt x="8" y="88"/>
                    <a:pt x="0" y="78"/>
                  </a:cubicBezTo>
                  <a:close/>
                </a:path>
              </a:pathLst>
            </a:custGeom>
            <a:gr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sp>
        <p:nvSpPr>
          <p:cNvPr id="9" name="Rectangle 8">
            <a:extLst>
              <a:ext uri="{FF2B5EF4-FFF2-40B4-BE49-F238E27FC236}">
                <a16:creationId xmlns:a16="http://schemas.microsoft.com/office/drawing/2014/main" id="{3ABF22AB-AF50-4C47-801E-BF9966425501}"/>
              </a:ext>
            </a:extLst>
          </p:cNvPr>
          <p:cNvSpPr/>
          <p:nvPr/>
        </p:nvSpPr>
        <p:spPr>
          <a:xfrm>
            <a:off x="291084" y="5946007"/>
            <a:ext cx="6825669" cy="307777"/>
          </a:xfrm>
          <a:prstGeom prst="rect">
            <a:avLst/>
          </a:prstGeom>
        </p:spPr>
        <p:txBody>
          <a:bodyPr wrap="square">
            <a:spAutoFit/>
          </a:bodyPr>
          <a:lstStyle/>
          <a:p>
            <a:pPr marL="0" indent="0">
              <a:buNone/>
            </a:pPr>
            <a:r>
              <a:rPr lang="en-US" sz="1400" dirty="0"/>
              <a:t>Process takes 60 to 90 days upon the receipt of all required documentation.</a:t>
            </a:r>
          </a:p>
        </p:txBody>
      </p:sp>
    </p:spTree>
    <p:extLst>
      <p:ext uri="{BB962C8B-B14F-4D97-AF65-F5344CB8AC3E}">
        <p14:creationId xmlns:p14="http://schemas.microsoft.com/office/powerpoint/2010/main" val="301480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990600"/>
          </a:xfrm>
          <a:prstGeom prst="rect">
            <a:avLst/>
          </a:prstGeom>
          <a:solidFill>
            <a:srgbClr val="1737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p:cNvSpPr txBox="1">
            <a:spLocks/>
          </p:cNvSpPr>
          <p:nvPr/>
        </p:nvSpPr>
        <p:spPr bwMode="auto">
          <a:xfrm>
            <a:off x="38098" y="-25372"/>
            <a:ext cx="9067799" cy="1143000"/>
          </a:xfrm>
          <a:prstGeom prst="rect">
            <a:avLst/>
          </a:prstGeom>
          <a:noFill/>
          <a:ln w="9525">
            <a:noFill/>
            <a:miter lim="800000"/>
            <a:headEnd/>
            <a:tailEnd/>
          </a:ln>
        </p:spPr>
        <p:txBody>
          <a:bodyPr anchor="ct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Certification Application    </a:t>
            </a:r>
          </a:p>
        </p:txBody>
      </p:sp>
      <p:pic>
        <p:nvPicPr>
          <p:cNvPr id="17" name="Picture 8">
            <a:extLst>
              <a:ext uri="{FF2B5EF4-FFF2-40B4-BE49-F238E27FC236}">
                <a16:creationId xmlns:a16="http://schemas.microsoft.com/office/drawing/2014/main" id="{B3589411-9208-4682-9FC5-9A5CC33F6030}"/>
              </a:ext>
            </a:extLst>
          </p:cNvPr>
          <p:cNvPicPr>
            <a:picLocks noChangeAspect="1"/>
          </p:cNvPicPr>
          <p:nvPr/>
        </p:nvPicPr>
        <p:blipFill>
          <a:blip r:embed="rId3"/>
          <a:srcRect/>
          <a:stretch>
            <a:fillRect/>
          </a:stretch>
        </p:blipFill>
        <p:spPr bwMode="auto">
          <a:xfrm>
            <a:off x="7233500" y="5812194"/>
            <a:ext cx="1627632" cy="1257928"/>
          </a:xfrm>
          <a:prstGeom prst="rect">
            <a:avLst/>
          </a:prstGeom>
          <a:noFill/>
          <a:ln w="9525">
            <a:noFill/>
            <a:miter lim="800000"/>
            <a:headEnd/>
            <a:tailEnd/>
          </a:ln>
        </p:spPr>
      </p:pic>
      <p:sp>
        <p:nvSpPr>
          <p:cNvPr id="10" name="TextBox 9">
            <a:extLst>
              <a:ext uri="{FF2B5EF4-FFF2-40B4-BE49-F238E27FC236}">
                <a16:creationId xmlns:a16="http://schemas.microsoft.com/office/drawing/2014/main" id="{2F67B3A7-2EC3-4FE1-A3A0-E61122534310}"/>
              </a:ext>
            </a:extLst>
          </p:cNvPr>
          <p:cNvSpPr txBox="1"/>
          <p:nvPr/>
        </p:nvSpPr>
        <p:spPr>
          <a:xfrm>
            <a:off x="2514600" y="205740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D557E6C-7C0D-4A20-AF39-E0E561B10F15}"/>
              </a:ext>
            </a:extLst>
          </p:cNvPr>
          <p:cNvSpPr txBox="1"/>
          <p:nvPr/>
        </p:nvSpPr>
        <p:spPr>
          <a:xfrm>
            <a:off x="2057400" y="2057400"/>
            <a:ext cx="184731" cy="369332"/>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id="{2D487F88-0AAC-4DDD-A50F-137CC87E7067}"/>
              </a:ext>
            </a:extLst>
          </p:cNvPr>
          <p:cNvPicPr/>
          <p:nvPr/>
        </p:nvPicPr>
        <p:blipFill>
          <a:blip r:embed="rId4"/>
          <a:stretch>
            <a:fillRect/>
          </a:stretch>
        </p:blipFill>
        <p:spPr>
          <a:xfrm>
            <a:off x="685800" y="2180502"/>
            <a:ext cx="7543800" cy="860425"/>
          </a:xfrm>
          <a:prstGeom prst="rect">
            <a:avLst/>
          </a:prstGeom>
        </p:spPr>
      </p:pic>
      <p:pic>
        <p:nvPicPr>
          <p:cNvPr id="11" name="Picture 10">
            <a:extLst>
              <a:ext uri="{FF2B5EF4-FFF2-40B4-BE49-F238E27FC236}">
                <a16:creationId xmlns:a16="http://schemas.microsoft.com/office/drawing/2014/main" id="{331C3B70-783C-4888-B8A6-1DB71C22BB01}"/>
              </a:ext>
            </a:extLst>
          </p:cNvPr>
          <p:cNvPicPr/>
          <p:nvPr/>
        </p:nvPicPr>
        <p:blipFill>
          <a:blip r:embed="rId5"/>
          <a:stretch>
            <a:fillRect/>
          </a:stretch>
        </p:blipFill>
        <p:spPr>
          <a:xfrm>
            <a:off x="685800" y="3038828"/>
            <a:ext cx="5791200" cy="3402330"/>
          </a:xfrm>
          <a:prstGeom prst="rect">
            <a:avLst/>
          </a:prstGeom>
        </p:spPr>
      </p:pic>
      <p:pic>
        <p:nvPicPr>
          <p:cNvPr id="3" name="Picture 2">
            <a:extLst>
              <a:ext uri="{FF2B5EF4-FFF2-40B4-BE49-F238E27FC236}">
                <a16:creationId xmlns:a16="http://schemas.microsoft.com/office/drawing/2014/main" id="{03EA6659-8861-492E-A941-F55342C39966}"/>
              </a:ext>
            </a:extLst>
          </p:cNvPr>
          <p:cNvPicPr>
            <a:picLocks noChangeAspect="1"/>
          </p:cNvPicPr>
          <p:nvPr/>
        </p:nvPicPr>
        <p:blipFill>
          <a:blip r:embed="rId6"/>
          <a:stretch>
            <a:fillRect/>
          </a:stretch>
        </p:blipFill>
        <p:spPr>
          <a:xfrm>
            <a:off x="190497" y="1295400"/>
            <a:ext cx="8763000" cy="642783"/>
          </a:xfrm>
          <a:prstGeom prst="rect">
            <a:avLst/>
          </a:prstGeom>
        </p:spPr>
      </p:pic>
    </p:spTree>
    <p:extLst>
      <p:ext uri="{BB962C8B-B14F-4D97-AF65-F5344CB8AC3E}">
        <p14:creationId xmlns:p14="http://schemas.microsoft.com/office/powerpoint/2010/main" val="1252863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40034</TotalTime>
  <Words>683</Words>
  <Application>Microsoft Office PowerPoint</Application>
  <PresentationFormat>On-screen Show (4:3)</PresentationFormat>
  <Paragraphs>156</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Adobe Ming Std L</vt:lpstr>
      <vt:lpstr>Adobe Devanagari</vt:lpstr>
      <vt:lpstr>Arial</vt:lpstr>
      <vt:lpstr>Calibri</vt:lpstr>
      <vt:lpstr>Segoe UI Semibold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Arsenio Pomales</cp:lastModifiedBy>
  <cp:revision>364</cp:revision>
  <cp:lastPrinted>2019-12-09T16:05:57Z</cp:lastPrinted>
  <dcterms:created xsi:type="dcterms:W3CDTF">2015-03-30T15:23:26Z</dcterms:created>
  <dcterms:modified xsi:type="dcterms:W3CDTF">2020-07-31T15:17:15Z</dcterms:modified>
</cp:coreProperties>
</file>